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4.xml" ContentType="application/vnd.openxmlformats-officedocument.presentationml.notesSlide+xml"/>
  <Override PartName="/ppt/tags/tag87.xml" ContentType="application/vnd.openxmlformats-officedocument.presentationml.tags+xml"/>
  <Override PartName="/ppt/notesSlides/notesSlide4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8.xml" ContentType="application/vnd.openxmlformats-officedocument.presentationml.notesSlide+xml"/>
  <Override PartName="/ppt/tags/tag94.xml" ContentType="application/vnd.openxmlformats-officedocument.presentationml.tags+xml"/>
  <Override PartName="/ppt/notesSlides/notesSlide49.xml" ContentType="application/vnd.openxmlformats-officedocument.presentationml.notesSlide+xml"/>
  <Override PartName="/ppt/tags/tag95.xml" ContentType="application/vnd.openxmlformats-officedocument.presentationml.tags+xml"/>
  <Override PartName="/ppt/notesSlides/notesSlide50.xml" ContentType="application/vnd.openxmlformats-officedocument.presentationml.notesSlide+xml"/>
  <Override PartName="/ppt/tags/tag96.xml" ContentType="application/vnd.openxmlformats-officedocument.presentationml.tags+xml"/>
  <Override PartName="/ppt/notesSlides/notesSlide51.xml" ContentType="application/vnd.openxmlformats-officedocument.presentationml.notesSlide+xml"/>
  <Override PartName="/ppt/tags/tag97.xml" ContentType="application/vnd.openxmlformats-officedocument.presentationml.tags+xml"/>
  <Override PartName="/ppt/notesSlides/notesSlide5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3.xml" ContentType="application/vnd.openxmlformats-officedocument.presentationml.notesSlide+xml"/>
  <Override PartName="/ppt/tags/tag100.xml" ContentType="application/vnd.openxmlformats-officedocument.presentationml.tags+xml"/>
  <Override PartName="/ppt/notesSlides/notesSlide5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5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5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5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60.xml" ContentType="application/vnd.openxmlformats-officedocument.presentationml.notesSlide+xml"/>
  <Override PartName="/ppt/tags/tag113.xml" ContentType="application/vnd.openxmlformats-officedocument.presentationml.tags+xml"/>
  <Override PartName="/ppt/notesSlides/notesSlide6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62.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63.xml" ContentType="application/vnd.openxmlformats-officedocument.presentationml.notesSlide+xml"/>
  <Override PartName="/ppt/tags/tag118.xml" ContentType="application/vnd.openxmlformats-officedocument.presentationml.tags+xml"/>
  <Override PartName="/ppt/notesSlides/notesSlide6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6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67.xml" ContentType="application/vnd.openxmlformats-officedocument.presentationml.notesSlide+xml"/>
  <Override PartName="/ppt/tags/tag125.xml" ContentType="application/vnd.openxmlformats-officedocument.presentationml.tags+xml"/>
  <Override PartName="/ppt/notesSlides/notesSlide6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6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7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7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72.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7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7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75.xml" ContentType="application/vnd.openxmlformats-officedocument.presentationml.notesSlide+xml"/>
  <Override PartName="/ppt/tags/tag142.xml" ContentType="application/vnd.openxmlformats-officedocument.presentationml.tags+xml"/>
  <Override PartName="/ppt/notesSlides/notesSlide7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7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7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79.xml" ContentType="application/vnd.openxmlformats-officedocument.presentationml.notesSlide+xml"/>
  <Override PartName="/ppt/tags/tag150.xml" ContentType="application/vnd.openxmlformats-officedocument.presentationml.tags+xml"/>
  <Override PartName="/ppt/notesSlides/notesSlide8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81.xml" ContentType="application/vnd.openxmlformats-officedocument.presentationml.notesSlide+xml"/>
  <Override PartName="/ppt/tags/tag153.xml" ContentType="application/vnd.openxmlformats-officedocument.presentationml.tags+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88"/>
  </p:notesMasterIdLst>
  <p:sldIdLst>
    <p:sldId id="256" r:id="rId5"/>
    <p:sldId id="257" r:id="rId6"/>
    <p:sldId id="258" r:id="rId7"/>
    <p:sldId id="259" r:id="rId8"/>
    <p:sldId id="339" r:id="rId9"/>
    <p:sldId id="260" r:id="rId10"/>
    <p:sldId id="34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37" r:id="rId60"/>
    <p:sldId id="309" r:id="rId61"/>
    <p:sldId id="310" r:id="rId62"/>
    <p:sldId id="311" r:id="rId63"/>
    <p:sldId id="312" r:id="rId64"/>
    <p:sldId id="313" r:id="rId65"/>
    <p:sldId id="314" r:id="rId66"/>
    <p:sldId id="315" r:id="rId67"/>
    <p:sldId id="316" r:id="rId68"/>
    <p:sldId id="317" r:id="rId69"/>
    <p:sldId id="319" r:id="rId70"/>
    <p:sldId id="320" r:id="rId71"/>
    <p:sldId id="321" r:id="rId72"/>
    <p:sldId id="322" r:id="rId73"/>
    <p:sldId id="323" r:id="rId74"/>
    <p:sldId id="324" r:id="rId75"/>
    <p:sldId id="325" r:id="rId76"/>
    <p:sldId id="326" r:id="rId77"/>
    <p:sldId id="327" r:id="rId78"/>
    <p:sldId id="328" r:id="rId79"/>
    <p:sldId id="336" r:id="rId80"/>
    <p:sldId id="329" r:id="rId81"/>
    <p:sldId id="330" r:id="rId82"/>
    <p:sldId id="331" r:id="rId83"/>
    <p:sldId id="338" r:id="rId84"/>
    <p:sldId id="332" r:id="rId85"/>
    <p:sldId id="333" r:id="rId86"/>
    <p:sldId id="335" r:id="rId87"/>
  </p:sldIdLst>
  <p:sldSz cx="12192000" cy="6858000"/>
  <p:notesSz cx="6858000" cy="9144000"/>
  <p:embeddedFontLst>
    <p:embeddedFont>
      <p:font typeface="Calibri" panose="020F0502020204030204" pitchFamily="34" charset="0"/>
      <p:regular r:id="rId89"/>
      <p:bold r:id="rId90"/>
      <p:italic r:id="rId91"/>
      <p:boldItalic r:id="rId92"/>
    </p:embeddedFont>
    <p:embeddedFont>
      <p:font typeface="Cambria" panose="02040503050406030204" pitchFamily="18" charset="0"/>
      <p:regular r:id="rId93"/>
      <p:bold r:id="rId94"/>
      <p:italic r:id="rId95"/>
      <p:boldItalic r:id="rId96"/>
    </p:embeddedFont>
    <p:embeddedFont>
      <p:font typeface="Georgia" panose="02040502050405020303" pitchFamily="18" charset="0"/>
      <p:regular r:id="rId97"/>
      <p:bold r:id="rId98"/>
      <p:italic r:id="rId99"/>
      <p:boldItalic r:id="rId100"/>
    </p:embeddedFont>
    <p:embeddedFont>
      <p:font typeface="Helvetica" panose="020B0604020202020204" pitchFamily="34" charset="0"/>
      <p:regular r:id="rId101"/>
      <p:bold r:id="rId102"/>
      <p:italic r:id="rId103"/>
      <p:boldItalic r:id="rId104"/>
    </p:embeddedFont>
    <p:embeddedFont>
      <p:font typeface="Helvetica Neue" panose="020B0604020202020204" charset="0"/>
      <p:regular r:id="rId105"/>
      <p:bold r:id="rId106"/>
      <p:italic r:id="rId107"/>
      <p:boldItalic r:id="rId108"/>
    </p:embeddedFont>
    <p:embeddedFont>
      <p:font typeface="Lato" panose="020F0502020204030203" pitchFamily="34" charset="0"/>
      <p:regular r:id="rId109"/>
      <p:bold r:id="rId110"/>
      <p:italic r:id="rId111"/>
      <p:boldItalic r:id="rId112"/>
    </p:embeddedFont>
    <p:embeddedFont>
      <p:font typeface="Noto Sans" panose="020B0502040504020204" pitchFamily="34" charset="0"/>
      <p:regular r:id="rId113"/>
      <p:bold r:id="rId114"/>
      <p:italic r:id="rId115"/>
      <p:boldItalic r:id="rId116"/>
    </p:embeddedFont>
    <p:embeddedFont>
      <p:font typeface="Open Sans" pitchFamily="2" charset="0"/>
      <p:regular r:id="rId117"/>
      <p:bold r:id="rId118"/>
      <p:italic r:id="rId119"/>
      <p:boldItalic r:id="rId120"/>
    </p:embeddedFont>
    <p:embeddedFont>
      <p:font typeface="Roboto" panose="02000000000000000000" pitchFamily="2" charset="0"/>
      <p:regular r:id="rId121"/>
      <p:bold r:id="rId122"/>
      <p:italic r:id="rId123"/>
      <p:boldItalic r:id="rId124"/>
    </p:embeddedFont>
    <p:embeddedFont>
      <p:font typeface="Segoe UI" panose="020B0502040204020203" pitchFamily="34"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i9nP5vsQEDciO3xHDt/Phvap83O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15981F-C623-B7C8-8660-F2FA897DEC7A}" name="Chouinard, France" initials="CF" userId="S::fchouinard@royalcollege.ca::0fdda89a-c5bf-4066-8667-034731b10854" providerId="AD"/>
  <p188:author id="{88B2BFBC-8C52-13B3-3EE0-CC4AE6CF483D}" name="Bouchard, Aline" initials="BA" userId="S::abouchard@royalcollege.ca::a6502795-1858-47a0-8758-bb918b093483" providerId="AD"/>
  <p188:author id="{9A6C2FCE-76E0-3D46-CF66-1E97D2CF98E2}" name="Charland, Christine" initials="CC" userId="S::ccharland@royalcollege.ca::b9bb2120-a169-41e5-8407-b90159285a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pril" initials="" lastIdx="5" clrIdx="0"/>
  <p:cmAuthor id="1" name="Joel Voth"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87A21-EA61-47B9-ACEF-721AB94A1A50}" v="1" dt="2023-12-05T20:40:32.028"/>
  </p1510:revLst>
</p1510:revInfo>
</file>

<file path=ppt/tableStyles.xml><?xml version="1.0" encoding="utf-8"?>
<a:tblStyleLst xmlns:a="http://schemas.openxmlformats.org/drawingml/2006/main" def="{EB922601-331A-423C-BA07-705C9AAE801A}">
  <a:tblStyle styleId="{EB922601-331A-423C-BA07-705C9AAE801A}"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59" autoAdjust="0"/>
  </p:normalViewPr>
  <p:slideViewPr>
    <p:cSldViewPr snapToGrid="0">
      <p:cViewPr varScale="1">
        <p:scale>
          <a:sx n="40" d="100"/>
          <a:sy n="40" d="100"/>
        </p:scale>
        <p:origin x="1660" y="40"/>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29.fntdata"/><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font" Target="fonts/font19.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4.fntdata"/><Relationship Id="rId123" Type="http://schemas.openxmlformats.org/officeDocument/2006/relationships/font" Target="fonts/font35.fntdata"/><Relationship Id="rId128" Type="http://schemas.openxmlformats.org/officeDocument/2006/relationships/font" Target="fonts/font40.fntdata"/><Relationship Id="rId5" Type="http://schemas.openxmlformats.org/officeDocument/2006/relationships/slide" Target="slides/slide1.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25.fntdata"/><Relationship Id="rId118" Type="http://schemas.openxmlformats.org/officeDocument/2006/relationships/font" Target="fonts/font30.fntdata"/><Relationship Id="rId134"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5.fntdata"/><Relationship Id="rId108" Type="http://schemas.openxmlformats.org/officeDocument/2006/relationships/font" Target="fonts/font20.fntdata"/><Relationship Id="rId124" Type="http://schemas.openxmlformats.org/officeDocument/2006/relationships/font" Target="fonts/font36.fntdata"/><Relationship Id="rId129" Type="http://customschemas.google.com/relationships/presentationmetadata" Target="meta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26.fntdata"/><Relationship Id="rId119" Type="http://schemas.openxmlformats.org/officeDocument/2006/relationships/font" Target="fonts/font31.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commentAuthors" Target="commentAuthors.xml"/><Relationship Id="rId135" Type="http://schemas.microsoft.com/office/2016/11/relationships/changesInfo" Target="changesInfos/changesInfo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21.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9.fntdata"/><Relationship Id="rId104" Type="http://schemas.openxmlformats.org/officeDocument/2006/relationships/font" Target="fonts/font16.fntdata"/><Relationship Id="rId120" Type="http://schemas.openxmlformats.org/officeDocument/2006/relationships/font" Target="fonts/font32.fntdata"/><Relationship Id="rId125" Type="http://schemas.openxmlformats.org/officeDocument/2006/relationships/font" Target="fonts/font37.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22.fntdata"/><Relationship Id="rId115" Type="http://schemas.openxmlformats.org/officeDocument/2006/relationships/font" Target="fonts/font27.fntdata"/><Relationship Id="rId131" Type="http://schemas.openxmlformats.org/officeDocument/2006/relationships/presProps" Target="presProps.xml"/><Relationship Id="rId136"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2.fntdata"/><Relationship Id="rId105" Type="http://schemas.openxmlformats.org/officeDocument/2006/relationships/font" Target="fonts/font17.fntdata"/><Relationship Id="rId126" Type="http://schemas.openxmlformats.org/officeDocument/2006/relationships/font" Target="fonts/font3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5.fntdata"/><Relationship Id="rId98" Type="http://schemas.openxmlformats.org/officeDocument/2006/relationships/font" Target="fonts/font10.fntdata"/><Relationship Id="rId121" Type="http://schemas.openxmlformats.org/officeDocument/2006/relationships/font" Target="fonts/font33.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28.fntdata"/><Relationship Id="rId13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notesMaster" Target="notesMasters/notesMaster1.xml"/><Relationship Id="rId111" Type="http://schemas.openxmlformats.org/officeDocument/2006/relationships/font" Target="fonts/font23.fntdata"/><Relationship Id="rId132"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18.fntdata"/><Relationship Id="rId127" Type="http://schemas.openxmlformats.org/officeDocument/2006/relationships/font" Target="fonts/font39.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122" Type="http://schemas.openxmlformats.org/officeDocument/2006/relationships/font" Target="fonts/font34.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font" Target="fonts/font1.fntdata"/><Relationship Id="rId112" Type="http://schemas.openxmlformats.org/officeDocument/2006/relationships/font" Target="fonts/font24.fntdata"/><Relationship Id="rId13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April" userId="d9672393-e5da-4191-b5e5-756a2f59b0b2" providerId="ADAL" clId="{4D127061-8A46-4C95-BA7E-FD09D13CD50B}"/>
    <pc:docChg chg="custSel modSld">
      <pc:chgData name="Murphy, April" userId="d9672393-e5da-4191-b5e5-756a2f59b0b2" providerId="ADAL" clId="{4D127061-8A46-4C95-BA7E-FD09D13CD50B}" dt="2023-08-28T18:22:32.584" v="17" actId="1076"/>
      <pc:docMkLst>
        <pc:docMk/>
      </pc:docMkLst>
      <pc:sldChg chg="addSp modSp mod">
        <pc:chgData name="Murphy, April" userId="d9672393-e5da-4191-b5e5-756a2f59b0b2" providerId="ADAL" clId="{4D127061-8A46-4C95-BA7E-FD09D13CD50B}" dt="2023-08-28T18:22:32.584" v="17" actId="1076"/>
        <pc:sldMkLst>
          <pc:docMk/>
          <pc:sldMk cId="0" sldId="321"/>
        </pc:sldMkLst>
        <pc:spChg chg="mod">
          <ac:chgData name="Murphy, April" userId="d9672393-e5da-4191-b5e5-756a2f59b0b2" providerId="ADAL" clId="{4D127061-8A46-4C95-BA7E-FD09D13CD50B}" dt="2023-08-28T18:22:22.252" v="16" actId="14100"/>
          <ac:spMkLst>
            <pc:docMk/>
            <pc:sldMk cId="0" sldId="321"/>
            <ac:spMk id="535" creationId="{00000000-0000-0000-0000-000000000000}"/>
          </ac:spMkLst>
        </pc:spChg>
        <pc:picChg chg="add mod">
          <ac:chgData name="Murphy, April" userId="d9672393-e5da-4191-b5e5-756a2f59b0b2" providerId="ADAL" clId="{4D127061-8A46-4C95-BA7E-FD09D13CD50B}" dt="2023-08-28T18:22:32.584" v="17" actId="1076"/>
          <ac:picMkLst>
            <pc:docMk/>
            <pc:sldMk cId="0" sldId="321"/>
            <ac:picMk id="3" creationId="{C58BA818-D5FA-C05E-906B-8C57F1B71ACA}"/>
          </ac:picMkLst>
        </pc:picChg>
      </pc:sldChg>
      <pc:sldChg chg="addSp modSp mod delCm chgLayout">
        <pc:chgData name="Murphy, April" userId="d9672393-e5da-4191-b5e5-756a2f59b0b2" providerId="ADAL" clId="{4D127061-8A46-4C95-BA7E-FD09D13CD50B}" dt="2023-08-28T18:15:00.498" v="7" actId="1076"/>
        <pc:sldMkLst>
          <pc:docMk/>
          <pc:sldMk cId="0" sldId="332"/>
        </pc:sldMkLst>
        <pc:spChg chg="add mod ord">
          <ac:chgData name="Murphy, April" userId="d9672393-e5da-4191-b5e5-756a2f59b0b2" providerId="ADAL" clId="{4D127061-8A46-4C95-BA7E-FD09D13CD50B}" dt="2023-08-28T18:14:54.715" v="6" actId="14100"/>
          <ac:spMkLst>
            <pc:docMk/>
            <pc:sldMk cId="0" sldId="332"/>
            <ac:spMk id="2" creationId="{32F75A16-D955-7DFA-580D-7D211E240D4C}"/>
          </ac:spMkLst>
        </pc:spChg>
        <pc:spChg chg="mod ord">
          <ac:chgData name="Murphy, April" userId="d9672393-e5da-4191-b5e5-756a2f59b0b2" providerId="ADAL" clId="{4D127061-8A46-4C95-BA7E-FD09D13CD50B}" dt="2023-08-28T18:07:48.864" v="1" actId="700"/>
          <ac:spMkLst>
            <pc:docMk/>
            <pc:sldMk cId="0" sldId="332"/>
            <ac:spMk id="610" creationId="{00000000-0000-0000-0000-000000000000}"/>
          </ac:spMkLst>
        </pc:spChg>
        <pc:picChg chg="add mod">
          <ac:chgData name="Murphy, April" userId="d9672393-e5da-4191-b5e5-756a2f59b0b2" providerId="ADAL" clId="{4D127061-8A46-4C95-BA7E-FD09D13CD50B}" dt="2023-08-28T18:15:00.498" v="7" actId="1076"/>
          <ac:picMkLst>
            <pc:docMk/>
            <pc:sldMk cId="0" sldId="332"/>
            <ac:picMk id="4" creationId="{EE9554B7-CB5F-029C-FF09-1AC95DF657C4}"/>
          </ac:picMkLst>
        </pc:picChg>
        <pc:extLst>
          <p:ext xmlns:p="http://schemas.openxmlformats.org/presentationml/2006/main" uri="{D6D511B9-2390-475A-947B-AFAB55BFBCF1}">
            <pc226:cmChg xmlns:pc226="http://schemas.microsoft.com/office/powerpoint/2022/06/main/command" chg="del">
              <pc226:chgData name="Murphy, April" userId="d9672393-e5da-4191-b5e5-756a2f59b0b2" providerId="ADAL" clId="{4D127061-8A46-4C95-BA7E-FD09D13CD50B}" dt="2023-08-28T18:07:38.610" v="0"/>
              <pc2:cmMkLst xmlns:pc2="http://schemas.microsoft.com/office/powerpoint/2019/9/main/command">
                <pc:docMk/>
                <pc:sldMk cId="0" sldId="332"/>
                <pc2:cmMk id="{55DED6F6-6892-4408-B607-6FD7E029F30E}"/>
              </pc2:cmMkLst>
            </pc226:cmChg>
          </p:ext>
        </pc:extLst>
      </pc:sldChg>
    </pc:docChg>
  </pc:docChgLst>
  <pc:docChgLst>
    <pc:chgData name="Murphy, April" userId="d9672393-e5da-4191-b5e5-756a2f59b0b2" providerId="ADAL" clId="{F20C46A5-70D6-498E-90B3-1961810685C7}"/>
    <pc:docChg chg="undo custSel addSld modSld">
      <pc:chgData name="Murphy, April" userId="d9672393-e5da-4191-b5e5-756a2f59b0b2" providerId="ADAL" clId="{F20C46A5-70D6-498E-90B3-1961810685C7}" dt="2023-09-27T12:40:34.223" v="132" actId="20577"/>
      <pc:docMkLst>
        <pc:docMk/>
      </pc:docMkLst>
      <pc:sldChg chg="modSp mod">
        <pc:chgData name="Murphy, April" userId="d9672393-e5da-4191-b5e5-756a2f59b0b2" providerId="ADAL" clId="{F20C46A5-70D6-498E-90B3-1961810685C7}" dt="2023-09-27T12:40:34.223" v="132" actId="20577"/>
        <pc:sldMkLst>
          <pc:docMk/>
          <pc:sldMk cId="0" sldId="258"/>
        </pc:sldMkLst>
        <pc:spChg chg="mod">
          <ac:chgData name="Murphy, April" userId="d9672393-e5da-4191-b5e5-756a2f59b0b2" providerId="ADAL" clId="{F20C46A5-70D6-498E-90B3-1961810685C7}" dt="2023-09-27T12:40:34.223" v="132" actId="20577"/>
          <ac:spMkLst>
            <pc:docMk/>
            <pc:sldMk cId="0" sldId="258"/>
            <ac:spMk id="107" creationId="{00000000-0000-0000-0000-000000000000}"/>
          </ac:spMkLst>
        </pc:spChg>
      </pc:sldChg>
      <pc:sldChg chg="modSp mod modNotesTx">
        <pc:chgData name="Murphy, April" userId="d9672393-e5da-4191-b5e5-756a2f59b0b2" providerId="ADAL" clId="{F20C46A5-70D6-498E-90B3-1961810685C7}" dt="2023-09-25T13:26:07.361" v="53" actId="2711"/>
        <pc:sldMkLst>
          <pc:docMk/>
          <pc:sldMk cId="0" sldId="332"/>
        </pc:sldMkLst>
        <pc:spChg chg="mod">
          <ac:chgData name="Murphy, April" userId="d9672393-e5da-4191-b5e5-756a2f59b0b2" providerId="ADAL" clId="{F20C46A5-70D6-498E-90B3-1961810685C7}" dt="2023-09-20T15:16:43.201" v="25" actId="20577"/>
          <ac:spMkLst>
            <pc:docMk/>
            <pc:sldMk cId="0" sldId="332"/>
            <ac:spMk id="2" creationId="{32F75A16-D955-7DFA-580D-7D211E240D4C}"/>
          </ac:spMkLst>
        </pc:spChg>
      </pc:sldChg>
      <pc:sldChg chg="modSp add mod modNotesTx">
        <pc:chgData name="Murphy, April" userId="d9672393-e5da-4191-b5e5-756a2f59b0b2" providerId="ADAL" clId="{F20C46A5-70D6-498E-90B3-1961810685C7}" dt="2023-09-25T13:21:21.531" v="36" actId="12"/>
        <pc:sldMkLst>
          <pc:docMk/>
          <pc:sldMk cId="0" sldId="339"/>
        </pc:sldMkLst>
        <pc:spChg chg="mod">
          <ac:chgData name="Murphy, April" userId="d9672393-e5da-4191-b5e5-756a2f59b0b2" providerId="ADAL" clId="{F20C46A5-70D6-498E-90B3-1961810685C7}" dt="2023-09-25T13:20:22.255" v="29" actId="113"/>
          <ac:spMkLst>
            <pc:docMk/>
            <pc:sldMk cId="0" sldId="339"/>
            <ac:spMk id="2" creationId="{EB5E4E99-5FD2-238A-62A2-21B9FAA2456E}"/>
          </ac:spMkLst>
        </pc:spChg>
        <pc:spChg chg="mod">
          <ac:chgData name="Murphy, April" userId="d9672393-e5da-4191-b5e5-756a2f59b0b2" providerId="ADAL" clId="{F20C46A5-70D6-498E-90B3-1961810685C7}" dt="2023-09-20T14:21:54.572" v="21" actId="20577"/>
          <ac:spMkLst>
            <pc:docMk/>
            <pc:sldMk cId="0" sldId="339"/>
            <ac:spMk id="112" creationId="{00000000-0000-0000-0000-000000000000}"/>
          </ac:spMkLst>
        </pc:spChg>
        <pc:spChg chg="mod">
          <ac:chgData name="Murphy, April" userId="d9672393-e5da-4191-b5e5-756a2f59b0b2" providerId="ADAL" clId="{F20C46A5-70D6-498E-90B3-1961810685C7}" dt="2023-09-20T14:19:45.349" v="18" actId="113"/>
          <ac:spMkLst>
            <pc:docMk/>
            <pc:sldMk cId="0" sldId="339"/>
            <ac:spMk id="113" creationId="{00000000-0000-0000-0000-000000000000}"/>
          </ac:spMkLst>
        </pc:spChg>
      </pc:sldChg>
    </pc:docChg>
  </pc:docChgLst>
  <pc:docChgLst>
    <pc:chgData name="Murphy, April" userId="d9672393-e5da-4191-b5e5-756a2f59b0b2" providerId="ADAL" clId="{7F634861-687A-4C47-800F-ACD7CACC65FD}"/>
    <pc:docChg chg="undo custSel addSld modSld">
      <pc:chgData name="Murphy, April" userId="d9672393-e5da-4191-b5e5-756a2f59b0b2" providerId="ADAL" clId="{7F634861-687A-4C47-800F-ACD7CACC65FD}" dt="2023-10-16T19:39:51.219" v="88" actId="20577"/>
      <pc:docMkLst>
        <pc:docMk/>
      </pc:docMkLst>
      <pc:sldChg chg="modSp mod">
        <pc:chgData name="Murphy, April" userId="d9672393-e5da-4191-b5e5-756a2f59b0b2" providerId="ADAL" clId="{7F634861-687A-4C47-800F-ACD7CACC65FD}" dt="2023-10-16T19:36:14.770" v="68" actId="27636"/>
        <pc:sldMkLst>
          <pc:docMk/>
          <pc:sldMk cId="0" sldId="258"/>
        </pc:sldMkLst>
        <pc:spChg chg="mod">
          <ac:chgData name="Murphy, April" userId="d9672393-e5da-4191-b5e5-756a2f59b0b2" providerId="ADAL" clId="{7F634861-687A-4C47-800F-ACD7CACC65FD}" dt="2023-10-16T19:36:14.770" v="68" actId="27636"/>
          <ac:spMkLst>
            <pc:docMk/>
            <pc:sldMk cId="0" sldId="258"/>
            <ac:spMk id="107" creationId="{00000000-0000-0000-0000-000000000000}"/>
          </ac:spMkLst>
        </pc:spChg>
      </pc:sldChg>
      <pc:sldChg chg="modSp mod modClrScheme chgLayout">
        <pc:chgData name="Murphy, April" userId="d9672393-e5da-4191-b5e5-756a2f59b0b2" providerId="ADAL" clId="{7F634861-687A-4C47-800F-ACD7CACC65FD}" dt="2023-10-16T19:37:29.437" v="77" actId="20577"/>
        <pc:sldMkLst>
          <pc:docMk/>
          <pc:sldMk cId="0" sldId="260"/>
        </pc:sldMkLst>
        <pc:spChg chg="mod ord">
          <ac:chgData name="Murphy, April" userId="d9672393-e5da-4191-b5e5-756a2f59b0b2" providerId="ADAL" clId="{7F634861-687A-4C47-800F-ACD7CACC65FD}" dt="2023-10-16T19:37:11.439" v="73" actId="700"/>
          <ac:spMkLst>
            <pc:docMk/>
            <pc:sldMk cId="0" sldId="260"/>
            <ac:spMk id="119" creationId="{00000000-0000-0000-0000-000000000000}"/>
          </ac:spMkLst>
        </pc:spChg>
        <pc:spChg chg="mod ord">
          <ac:chgData name="Murphy, April" userId="d9672393-e5da-4191-b5e5-756a2f59b0b2" providerId="ADAL" clId="{7F634861-687A-4C47-800F-ACD7CACC65FD}" dt="2023-10-16T19:37:29.437" v="77" actId="20577"/>
          <ac:spMkLst>
            <pc:docMk/>
            <pc:sldMk cId="0" sldId="260"/>
            <ac:spMk id="120" creationId="{00000000-0000-0000-0000-000000000000}"/>
          </ac:spMkLst>
        </pc:spChg>
      </pc:sldChg>
      <pc:sldChg chg="modSp mod modNotesTx">
        <pc:chgData name="Murphy, April" userId="d9672393-e5da-4191-b5e5-756a2f59b0b2" providerId="ADAL" clId="{7F634861-687A-4C47-800F-ACD7CACC65FD}" dt="2023-10-16T19:39:51.219" v="88" actId="20577"/>
        <pc:sldMkLst>
          <pc:docMk/>
          <pc:sldMk cId="0" sldId="261"/>
        </pc:sldMkLst>
        <pc:spChg chg="mod">
          <ac:chgData name="Murphy, April" userId="d9672393-e5da-4191-b5e5-756a2f59b0b2" providerId="ADAL" clId="{7F634861-687A-4C47-800F-ACD7CACC65FD}" dt="2023-10-16T19:39:37.687" v="85"/>
          <ac:spMkLst>
            <pc:docMk/>
            <pc:sldMk cId="0" sldId="261"/>
            <ac:spMk id="126" creationId="{00000000-0000-0000-0000-000000000000}"/>
          </ac:spMkLst>
        </pc:spChg>
      </pc:sldChg>
      <pc:sldChg chg="modSp new mod">
        <pc:chgData name="Murphy, April" userId="d9672393-e5da-4191-b5e5-756a2f59b0b2" providerId="ADAL" clId="{7F634861-687A-4C47-800F-ACD7CACC65FD}" dt="2023-10-16T19:38:42.031" v="84" actId="113"/>
        <pc:sldMkLst>
          <pc:docMk/>
          <pc:sldMk cId="3595752223" sldId="340"/>
        </pc:sldMkLst>
        <pc:spChg chg="mod">
          <ac:chgData name="Murphy, April" userId="d9672393-e5da-4191-b5e5-756a2f59b0b2" providerId="ADAL" clId="{7F634861-687A-4C47-800F-ACD7CACC65FD}" dt="2023-10-16T19:38:28.108" v="79"/>
          <ac:spMkLst>
            <pc:docMk/>
            <pc:sldMk cId="3595752223" sldId="340"/>
            <ac:spMk id="2" creationId="{333C805B-43BA-7110-4834-8FD8C1929AA1}"/>
          </ac:spMkLst>
        </pc:spChg>
        <pc:spChg chg="mod">
          <ac:chgData name="Murphy, April" userId="d9672393-e5da-4191-b5e5-756a2f59b0b2" providerId="ADAL" clId="{7F634861-687A-4C47-800F-ACD7CACC65FD}" dt="2023-10-16T19:38:42.031" v="84" actId="113"/>
          <ac:spMkLst>
            <pc:docMk/>
            <pc:sldMk cId="3595752223" sldId="340"/>
            <ac:spMk id="3" creationId="{DCF87D91-995B-734E-537B-D087A240E5ED}"/>
          </ac:spMkLst>
        </pc:spChg>
      </pc:sldChg>
    </pc:docChg>
  </pc:docChgLst>
  <pc:docChgLst>
    <pc:chgData name="Murphy, April" userId="d9672393-e5da-4191-b5e5-756a2f59b0b2" providerId="ADAL" clId="{56E13EE8-A3AC-488C-9299-57A6F8DFC762}"/>
    <pc:docChg chg="modSld">
      <pc:chgData name="Murphy, April" userId="d9672393-e5da-4191-b5e5-756a2f59b0b2" providerId="ADAL" clId="{56E13EE8-A3AC-488C-9299-57A6F8DFC762}" dt="2023-08-22T12:39:27.909" v="4"/>
      <pc:docMkLst>
        <pc:docMk/>
      </pc:docMkLst>
      <pc:sldChg chg="modNotesTx">
        <pc:chgData name="Murphy, April" userId="d9672393-e5da-4191-b5e5-756a2f59b0b2" providerId="ADAL" clId="{56E13EE8-A3AC-488C-9299-57A6F8DFC762}" dt="2023-08-22T12:39:27.909" v="4"/>
        <pc:sldMkLst>
          <pc:docMk/>
          <pc:sldMk cId="0" sldId="332"/>
        </pc:sldMkLst>
      </pc:sldChg>
    </pc:docChg>
  </pc:docChgLst>
  <pc:docChgLst>
    <pc:chgData name="Murphy, April" userId="d9672393-e5da-4191-b5e5-756a2f59b0b2" providerId="ADAL" clId="{C3987A21-EA61-47B9-ACEF-721AB94A1A50}"/>
    <pc:docChg chg="custSel modSld">
      <pc:chgData name="Murphy, April" userId="d9672393-e5da-4191-b5e5-756a2f59b0b2" providerId="ADAL" clId="{C3987A21-EA61-47B9-ACEF-721AB94A1A50}" dt="2023-12-05T20:50:03.118" v="33" actId="20577"/>
      <pc:docMkLst>
        <pc:docMk/>
      </pc:docMkLst>
      <pc:sldChg chg="modSp mod modNotesTx">
        <pc:chgData name="Murphy, April" userId="d9672393-e5da-4191-b5e5-756a2f59b0b2" providerId="ADAL" clId="{C3987A21-EA61-47B9-ACEF-721AB94A1A50}" dt="2023-12-05T20:50:03.118" v="33" actId="20577"/>
        <pc:sldMkLst>
          <pc:docMk/>
          <pc:sldMk cId="0" sldId="258"/>
        </pc:sldMkLst>
        <pc:spChg chg="mod">
          <ac:chgData name="Murphy, April" userId="d9672393-e5da-4191-b5e5-756a2f59b0b2" providerId="ADAL" clId="{C3987A21-EA61-47B9-ACEF-721AB94A1A50}" dt="2023-12-05T20:50:03.118" v="33" actId="20577"/>
          <ac:spMkLst>
            <pc:docMk/>
            <pc:sldMk cId="0" sldId="258"/>
            <ac:spMk id="1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kaltura.com/tiny/y9sa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thecanadianencyclopedia.ca/fr/article/ontario/" TargetMode="External"/><Relationship Id="rId3" Type="http://schemas.openxmlformats.org/officeDocument/2006/relationships/hyperlink" Target="https://www.thecanadianencyclopedia.ca/fr/article/sir-frederick-haldimand/" TargetMode="External"/><Relationship Id="rId7" Type="http://schemas.openxmlformats.org/officeDocument/2006/relationships/hyperlink" Target="https://www.thecanadianencyclopedia.ca/fr/article/grand-river/"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thecanadianencyclopedia.ca/fr/article/american-revolution/" TargetMode="External"/><Relationship Id="rId5" Type="http://schemas.openxmlformats.org/officeDocument/2006/relationships/hyperlink" Target="https://www.thecanadianencyclopedia.ca/fr/article/iroquois/" TargetMode="External"/><Relationship Id="rId10" Type="http://schemas.openxmlformats.org/officeDocument/2006/relationships/hyperlink" Target="https://www.thecanadianencyclopedia.ca/fr/article/crown/" TargetMode="External"/><Relationship Id="rId4" Type="http://schemas.openxmlformats.org/officeDocument/2006/relationships/hyperlink" Target="https://www.thecanadianencyclopedia.ca/fr/article/province-de-quebec-1763-1791" TargetMode="External"/><Relationship Id="rId9" Type="http://schemas.openxmlformats.org/officeDocument/2006/relationships/hyperlink" Target="https://www.thecanadianencyclopedia.ca/fr/article/erie-lak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hi_8MB1Gn5c&amp;t=198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n.wikipedia.org/wiki/Atikamekw"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en.wikipedia.org/wiki/Saint-Charles-Borrom%C3%A9e"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oyalcollege.ca/ca/fr/membership/membership-royal-college/member-benefits/benefits-for-resident-affiliat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protect-ca.mimecast.com/s/nW3rCyoN3DtjgzAUZ1tA4?domain=kaltura.co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bmcpublichealth.biomedcentral.com/articles/10.1186/s12889-019-7884-9#ref-CR49"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royalcollege.ca/ca/fr/cpd/maintenance-of-certification-program/moc-support-tools-resources/section-3-feedback-on-teaching.html"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CA" sz="1200" b="0" i="0" u="none" strike="noStrike" cap="none" noProof="0" dirty="0">
                <a:solidFill>
                  <a:schemeClr val="dk1"/>
                </a:solidFill>
                <a:latin typeface="Calibri"/>
                <a:cs typeface="Calibri"/>
                <a:sym typeface="Calibri"/>
              </a:rPr>
              <a:t>Discuter des répercussions (passées et actuelles) des principaux événements historiques, des traités, des droits territoriaux, des conflits territoriaux actuels et des systèmes coloniaux sur la santé des Autochtones.</a:t>
            </a: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CA" sz="1200" b="0" i="0" u="none" strike="noStrike" cap="none" noProof="0" dirty="0">
                <a:solidFill>
                  <a:schemeClr val="dk1"/>
                </a:solidFill>
                <a:latin typeface="Calibri"/>
                <a:cs typeface="Calibri"/>
                <a:sym typeface="Calibri"/>
              </a:rPr>
              <a:t>Reconnaître les effets des traumatismes intergénérationnels sur la santé des Autochtones. </a:t>
            </a: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CA" sz="1200" b="0" i="0" u="none" strike="noStrike" cap="none" noProof="0" dirty="0">
                <a:solidFill>
                  <a:schemeClr val="dk1"/>
                </a:solidFill>
                <a:latin typeface="Calibri"/>
                <a:cs typeface="Calibri"/>
                <a:sym typeface="Calibri"/>
              </a:rPr>
              <a:t>Discuter de ce à quoi ressemblent des soins adaptés à la culture et l’humilité culturelle dans la pratique.</a:t>
            </a: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CA" sz="1200" b="0" i="0" u="none" strike="noStrike" cap="none" noProof="0" dirty="0">
                <a:solidFill>
                  <a:schemeClr val="dk1"/>
                </a:solidFill>
                <a:latin typeface="Calibri"/>
                <a:cs typeface="Calibri"/>
                <a:sym typeface="Calibri"/>
              </a:rPr>
              <a:t>Expliquer les principes des soins tenant compte des traumatismes.</a:t>
            </a: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CA" sz="1200" b="0" i="0" u="none" strike="noStrike" cap="none" noProof="0" dirty="0">
                <a:solidFill>
                  <a:schemeClr val="dk1"/>
                </a:solidFill>
                <a:latin typeface="Calibri"/>
                <a:cs typeface="Calibri"/>
                <a:sym typeface="Calibri"/>
              </a:rPr>
              <a:t>Décrire votre rôle en tant que possible </a:t>
            </a:r>
            <a:r>
              <a:rPr lang="fr-CA" sz="1200" b="0" i="0" u="none" strike="noStrike" cap="none" noProof="0" dirty="0" err="1">
                <a:solidFill>
                  <a:schemeClr val="dk1"/>
                </a:solidFill>
                <a:latin typeface="Calibri"/>
                <a:cs typeface="Calibri"/>
                <a:sym typeface="Calibri"/>
              </a:rPr>
              <a:t>allié·e</a:t>
            </a:r>
            <a:r>
              <a:rPr lang="fr-CA" sz="1200" b="0" i="0" u="none" strike="noStrike" cap="none" noProof="0" dirty="0">
                <a:solidFill>
                  <a:schemeClr val="dk1"/>
                </a:solidFill>
                <a:latin typeface="Calibri"/>
                <a:cs typeface="Calibri"/>
                <a:sym typeface="Calibri"/>
              </a:rPr>
              <a:t> des Autochtones.</a:t>
            </a: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fr-CA" sz="1200" b="0" i="0" u="none" strike="noStrike" cap="none" noProof="0" dirty="0">
              <a:solidFill>
                <a:schemeClr val="dk1"/>
              </a:solidFill>
              <a:latin typeface="Calibri"/>
              <a:cs typeface="Calibri"/>
              <a:sym typeface="Calibri"/>
            </a:endParaRP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fr-CA" sz="1200" b="0" i="0" u="none" strike="noStrike" cap="none" noProof="0" dirty="0">
              <a:solidFill>
                <a:schemeClr val="dk1"/>
              </a:solidFill>
              <a:latin typeface="Calibri"/>
              <a:cs typeface="Calibri"/>
              <a:sym typeface="Calibri"/>
            </a:endParaRP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fr-CA" sz="1200" b="0" i="0" u="none" strike="noStrike" cap="none" noProof="0" dirty="0">
              <a:solidFill>
                <a:schemeClr val="dk1"/>
              </a:solidFill>
              <a:latin typeface="Calibri"/>
              <a:cs typeface="Calibri"/>
              <a:sym typeface="Calibri"/>
            </a:endParaRPr>
          </a:p>
          <a:p>
            <a:pPr marL="914400" marR="0" lvl="1" indent="-4572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fr-CA" sz="1200" b="0" i="0" u="none" strike="noStrike" cap="none" noProof="0" dirty="0">
              <a:solidFill>
                <a:schemeClr val="dk1"/>
              </a:solidFill>
              <a:latin typeface="Calibri"/>
              <a:cs typeface="Calibri"/>
              <a:sym typeface="Calibri"/>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000"/>
              <a:buFont typeface="Noto Sans Symbols"/>
              <a:buChar char="∙"/>
            </a:pPr>
            <a:r>
              <a:rPr lang="fr-CA" sz="1800" noProof="0" dirty="0">
                <a:solidFill>
                  <a:srgbClr val="000000"/>
                </a:solidFill>
                <a:latin typeface="Open Sans"/>
                <a:ea typeface="Open Sans"/>
                <a:cs typeface="Open Sans"/>
                <a:sym typeface="Open Sans"/>
              </a:rPr>
              <a:t>Racontez une expérience personnelle mettant en lumière un préjugé ou un stéréotype à l’égard des Autochtones. </a:t>
            </a:r>
          </a:p>
          <a:p>
            <a:pPr marL="342900" marR="0" lvl="0" indent="-342900" algn="l" rtl="0">
              <a:lnSpc>
                <a:spcPct val="100000"/>
              </a:lnSpc>
              <a:spcBef>
                <a:spcPts val="0"/>
              </a:spcBef>
              <a:spcAft>
                <a:spcPts val="0"/>
              </a:spcAft>
              <a:buClr>
                <a:srgbClr val="000000"/>
              </a:buClr>
              <a:buSzPts val="1000"/>
              <a:buFont typeface="Noto Sans Symbols"/>
              <a:buChar char="∙"/>
            </a:pPr>
            <a:r>
              <a:rPr lang="fr-CA" sz="1800" noProof="0" dirty="0">
                <a:solidFill>
                  <a:srgbClr val="000000"/>
                </a:solidFill>
                <a:latin typeface="Open Sans"/>
                <a:ea typeface="Open Sans"/>
                <a:cs typeface="Open Sans"/>
                <a:sym typeface="Open Sans"/>
              </a:rPr>
              <a:t>Demandez aux </a:t>
            </a:r>
            <a:r>
              <a:rPr lang="fr-CA" sz="1800" noProof="0" dirty="0" err="1">
                <a:solidFill>
                  <a:srgbClr val="000000"/>
                </a:solidFill>
                <a:latin typeface="Open Sans"/>
                <a:ea typeface="Open Sans"/>
                <a:cs typeface="Open Sans"/>
                <a:sym typeface="Open Sans"/>
              </a:rPr>
              <a:t>participant·es</a:t>
            </a:r>
            <a:r>
              <a:rPr lang="fr-CA" sz="1800" noProof="0" dirty="0">
                <a:solidFill>
                  <a:srgbClr val="000000"/>
                </a:solidFill>
                <a:latin typeface="Open Sans"/>
                <a:ea typeface="Open Sans"/>
                <a:cs typeface="Open Sans"/>
                <a:sym typeface="Open Sans"/>
              </a:rPr>
              <a:t> ce qui est ressorti de leur réflexion sur les préjugés explicites ou implicites (ou demandez-leur de fournir d’autres exemples de préjugés observés) </a:t>
            </a:r>
            <a:r>
              <a:rPr lang="fr-CA" sz="1800" b="1" noProof="0" dirty="0">
                <a:solidFill>
                  <a:srgbClr val="000000"/>
                </a:solidFill>
                <a:latin typeface="Open Sans"/>
                <a:ea typeface="Open Sans"/>
                <a:cs typeface="Open Sans"/>
                <a:sym typeface="Open Sans"/>
              </a:rPr>
              <a:t>OU </a:t>
            </a:r>
            <a:r>
              <a:rPr lang="fr-CA" sz="1800" b="0" noProof="0" dirty="0">
                <a:solidFill>
                  <a:srgbClr val="000000"/>
                </a:solidFill>
                <a:latin typeface="Open Sans"/>
                <a:ea typeface="Open Sans"/>
                <a:cs typeface="Open Sans"/>
                <a:sym typeface="Open Sans"/>
              </a:rPr>
              <a:t>c</a:t>
            </a:r>
            <a:r>
              <a:rPr lang="fr-CA" sz="1800" noProof="0" dirty="0">
                <a:solidFill>
                  <a:srgbClr val="000000"/>
                </a:solidFill>
                <a:latin typeface="Open Sans"/>
                <a:ea typeface="Open Sans"/>
                <a:cs typeface="Open Sans"/>
                <a:sym typeface="Open Sans"/>
              </a:rPr>
              <a:t>réez une question ouverte et anonyme en ligne à l’aide d’un outil comme </a:t>
            </a:r>
            <a:r>
              <a:rPr lang="fr-CA" sz="1800" noProof="0" dirty="0" err="1">
                <a:solidFill>
                  <a:srgbClr val="000000"/>
                </a:solidFill>
                <a:latin typeface="Open Sans"/>
                <a:ea typeface="Open Sans"/>
                <a:cs typeface="Open Sans"/>
                <a:sym typeface="Open Sans"/>
              </a:rPr>
              <a:t>Poll</a:t>
            </a:r>
            <a:r>
              <a:rPr lang="fr-CA" sz="1800" noProof="0" dirty="0">
                <a:solidFill>
                  <a:srgbClr val="000000"/>
                </a:solidFill>
                <a:latin typeface="Open Sans"/>
                <a:ea typeface="Open Sans"/>
                <a:cs typeface="Open Sans"/>
                <a:sym typeface="Open Sans"/>
              </a:rPr>
              <a:t> </a:t>
            </a:r>
            <a:r>
              <a:rPr lang="fr-CA" sz="1800" noProof="0" dirty="0" err="1">
                <a:solidFill>
                  <a:srgbClr val="000000"/>
                </a:solidFill>
                <a:latin typeface="Open Sans"/>
                <a:ea typeface="Open Sans"/>
                <a:cs typeface="Open Sans"/>
                <a:sym typeface="Open Sans"/>
              </a:rPr>
              <a:t>Everywhere</a:t>
            </a:r>
            <a:r>
              <a:rPr lang="fr-CA" sz="1800" noProof="0" dirty="0">
                <a:solidFill>
                  <a:srgbClr val="000000"/>
                </a:solidFill>
                <a:latin typeface="Open Sans"/>
                <a:ea typeface="Open Sans"/>
                <a:cs typeface="Open Sans"/>
                <a:sym typeface="Open Sans"/>
              </a:rPr>
              <a:t> pour générer un nuage de mots-clés associés aux stéréotypes courants au sujet des Autochtones (les </a:t>
            </a:r>
            <a:r>
              <a:rPr lang="fr-CA" sz="1800" noProof="0" dirty="0" err="1">
                <a:solidFill>
                  <a:srgbClr val="000000"/>
                </a:solidFill>
                <a:latin typeface="Open Sans"/>
                <a:ea typeface="Open Sans"/>
                <a:cs typeface="Open Sans"/>
                <a:sym typeface="Open Sans"/>
              </a:rPr>
              <a:t>participant·es</a:t>
            </a:r>
            <a:r>
              <a:rPr lang="fr-CA" sz="1800" noProof="0" dirty="0">
                <a:solidFill>
                  <a:srgbClr val="000000"/>
                </a:solidFill>
                <a:latin typeface="Open Sans"/>
                <a:ea typeface="Open Sans"/>
                <a:cs typeface="Open Sans"/>
                <a:sym typeface="Open Sans"/>
              </a:rPr>
              <a:t> pourraient préférer garder l’anonymat).</a:t>
            </a:r>
          </a:p>
          <a:p>
            <a:pPr marL="342900" marR="0" lvl="0" indent="-279400" algn="l" rtl="0">
              <a:lnSpc>
                <a:spcPct val="100000"/>
              </a:lnSpc>
              <a:spcBef>
                <a:spcPts val="0"/>
              </a:spcBef>
              <a:spcAft>
                <a:spcPts val="0"/>
              </a:spcAft>
              <a:buClr>
                <a:srgbClr val="000000"/>
              </a:buClr>
              <a:buSzPts val="1000"/>
              <a:buFont typeface="Noto Sans Symbols"/>
              <a:buNone/>
            </a:pPr>
            <a:endParaRPr lang="fr-CA" sz="1800" noProof="0"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000"/>
              <a:buFont typeface="Noto Sans Symbols"/>
              <a:buChar char="∙"/>
            </a:pPr>
            <a:r>
              <a:rPr lang="fr-CA" sz="1800" noProof="0" dirty="0">
                <a:solidFill>
                  <a:srgbClr val="000000"/>
                </a:solidFill>
                <a:latin typeface="Open Sans"/>
                <a:ea typeface="Open Sans"/>
                <a:cs typeface="Open Sans"/>
                <a:sym typeface="Open Sans"/>
              </a:rPr>
              <a:t>Animez une discussion sur la question suivante : </a:t>
            </a:r>
            <a:r>
              <a:rPr lang="fr-CA" sz="1800" b="1" noProof="0" dirty="0">
                <a:solidFill>
                  <a:srgbClr val="000000"/>
                </a:solidFill>
                <a:latin typeface="Open Sans"/>
                <a:ea typeface="Open Sans"/>
                <a:cs typeface="Open Sans"/>
                <a:sym typeface="Open Sans"/>
              </a:rPr>
              <a:t>Quelles sont les conséquences de ces préjugés et croyances?</a:t>
            </a:r>
          </a:p>
          <a:p>
            <a:pPr marL="0" marR="0" lvl="0" indent="0" algn="l" rtl="0">
              <a:lnSpc>
                <a:spcPct val="100000"/>
              </a:lnSpc>
              <a:spcBef>
                <a:spcPts val="0"/>
              </a:spcBef>
              <a:spcAft>
                <a:spcPts val="0"/>
              </a:spcAft>
              <a:buSzPts val="1400"/>
              <a:buNone/>
            </a:pPr>
            <a:r>
              <a:rPr lang="fr-CA" sz="1800" noProof="0" dirty="0">
                <a:solidFill>
                  <a:srgbClr val="000000"/>
                </a:solidFill>
                <a:latin typeface="Open Sans"/>
                <a:ea typeface="Open Sans"/>
                <a:cs typeface="Open Sans"/>
                <a:sym typeface="Open Sans"/>
              </a:rPr>
              <a:t> </a:t>
            </a:r>
            <a:endParaRPr lang="fr-CA" noProof="0" dirty="0"/>
          </a:p>
          <a:p>
            <a:pPr marL="0" lvl="0" indent="0" algn="l" rtl="0">
              <a:lnSpc>
                <a:spcPct val="100000"/>
              </a:lnSpc>
              <a:spcBef>
                <a:spcPts val="1000"/>
              </a:spcBef>
              <a:spcAft>
                <a:spcPts val="0"/>
              </a:spcAft>
              <a:buSzPts val="1400"/>
              <a:buNone/>
            </a:pPr>
            <a:endParaRPr lang="fr-CA" noProof="0"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800" noProof="0" dirty="0">
                <a:solidFill>
                  <a:srgbClr val="595959"/>
                </a:solidFill>
                <a:latin typeface="Helvetica Neue"/>
                <a:ea typeface="Helvetica Neue"/>
                <a:cs typeface="Helvetica Neue"/>
                <a:sym typeface="Helvetica Neue"/>
              </a:rPr>
              <a:t>Le terme « Première Nation » est utilisé pour désigner les Autochtones du Canada qui ne sont ni </a:t>
            </a:r>
            <a:r>
              <a:rPr lang="fr-CA" sz="4000" noProof="0" dirty="0" err="1"/>
              <a:t>Métis·se</a:t>
            </a:r>
            <a:r>
              <a:rPr lang="fr-CA" sz="1800" noProof="0" dirty="0" err="1">
                <a:solidFill>
                  <a:srgbClr val="595959"/>
                </a:solidFill>
                <a:latin typeface="Helvetica Neue"/>
                <a:ea typeface="Helvetica Neue"/>
                <a:cs typeface="Helvetica Neue"/>
                <a:sym typeface="Helvetica Neue"/>
              </a:rPr>
              <a:t>s</a:t>
            </a:r>
            <a:r>
              <a:rPr lang="fr-CA" sz="1800" noProof="0" dirty="0">
                <a:solidFill>
                  <a:srgbClr val="595959"/>
                </a:solidFill>
                <a:latin typeface="Helvetica Neue"/>
                <a:ea typeface="Helvetica Neue"/>
                <a:cs typeface="Helvetica Neue"/>
                <a:sym typeface="Helvetica Neue"/>
              </a:rPr>
              <a:t> ni </a:t>
            </a:r>
            <a:r>
              <a:rPr lang="fr-CA" sz="1800" noProof="0" dirty="0" err="1">
                <a:solidFill>
                  <a:srgbClr val="595959"/>
                </a:solidFill>
                <a:latin typeface="Helvetica Neue"/>
                <a:ea typeface="Helvetica Neue"/>
                <a:cs typeface="Helvetica Neue"/>
                <a:sym typeface="Helvetica Neue"/>
              </a:rPr>
              <a:t>Inuit</a:t>
            </a:r>
            <a:r>
              <a:rPr lang="fr-CA" sz="4000" noProof="0" dirty="0" err="1"/>
              <a:t>·es</a:t>
            </a:r>
            <a:r>
              <a:rPr lang="fr-CA" sz="1800" noProof="0" dirty="0">
                <a:solidFill>
                  <a:srgbClr val="595959"/>
                </a:solidFill>
                <a:latin typeface="Helvetica Neue"/>
                <a:ea typeface="Helvetica Neue"/>
                <a:cs typeface="Helvetica Neue"/>
                <a:sym typeface="Helvetica Neue"/>
              </a:rPr>
              <a:t>. Ce terme est passé dans l’usage dans les années 1970; il a remplacé les termes « </a:t>
            </a:r>
            <a:r>
              <a:rPr lang="fr-CA" sz="1800" noProof="0" dirty="0" err="1">
                <a:solidFill>
                  <a:srgbClr val="595959"/>
                </a:solidFill>
                <a:latin typeface="Helvetica Neue"/>
                <a:ea typeface="Helvetica Neue"/>
                <a:cs typeface="Helvetica Neue"/>
                <a:sym typeface="Helvetica Neue"/>
              </a:rPr>
              <a:t>Indien·ne</a:t>
            </a:r>
            <a:r>
              <a:rPr lang="fr-CA" sz="1800" noProof="0" dirty="0">
                <a:solidFill>
                  <a:srgbClr val="595959"/>
                </a:solidFill>
                <a:latin typeface="Helvetica Neue"/>
                <a:ea typeface="Helvetica Neue"/>
                <a:cs typeface="Helvetica Neue"/>
                <a:sym typeface="Helvetica Neue"/>
              </a:rPr>
              <a:t> » et « bande indienne », que beaucoup jugent offensants. Étant donné que les Premières Nations incluent les </a:t>
            </a:r>
            <a:r>
              <a:rPr lang="fr-CA" sz="1800" noProof="0" dirty="0" err="1">
                <a:solidFill>
                  <a:srgbClr val="595959"/>
                </a:solidFill>
                <a:latin typeface="Helvetica Neue"/>
                <a:ea typeface="Helvetica Neue"/>
                <a:cs typeface="Helvetica Neue"/>
                <a:sym typeface="Helvetica Neue"/>
              </a:rPr>
              <a:t>Indien·nes</a:t>
            </a:r>
            <a:r>
              <a:rPr lang="fr-CA" sz="1800" noProof="0" dirty="0">
                <a:solidFill>
                  <a:srgbClr val="595959"/>
                </a:solidFill>
                <a:latin typeface="Helvetica Neue"/>
                <a:ea typeface="Helvetica Neue"/>
                <a:cs typeface="Helvetica Neue"/>
                <a:sym typeface="Helvetica Neue"/>
              </a:rPr>
              <a:t> </a:t>
            </a:r>
            <a:r>
              <a:rPr lang="fr-CA" sz="1800" noProof="0" dirty="0" err="1">
                <a:solidFill>
                  <a:srgbClr val="595959"/>
                </a:solidFill>
                <a:latin typeface="Helvetica Neue"/>
                <a:ea typeface="Helvetica Neue"/>
                <a:cs typeface="Helvetica Neue"/>
                <a:sym typeface="Helvetica Neue"/>
              </a:rPr>
              <a:t>inscrit·es</a:t>
            </a:r>
            <a:r>
              <a:rPr lang="fr-CA" sz="1800" noProof="0" dirty="0">
                <a:solidFill>
                  <a:srgbClr val="595959"/>
                </a:solidFill>
                <a:latin typeface="Helvetica Neue"/>
                <a:ea typeface="Helvetica Neue"/>
                <a:cs typeface="Helvetica Neue"/>
                <a:sym typeface="Helvetica Neue"/>
              </a:rPr>
              <a:t> et les </a:t>
            </a:r>
            <a:r>
              <a:rPr lang="fr-CA" sz="1800" noProof="0" dirty="0" err="1">
                <a:solidFill>
                  <a:srgbClr val="595959"/>
                </a:solidFill>
                <a:latin typeface="Helvetica Neue"/>
                <a:ea typeface="Helvetica Neue"/>
                <a:cs typeface="Helvetica Neue"/>
                <a:sym typeface="Helvetica Neue"/>
              </a:rPr>
              <a:t>Indien·nes</a:t>
            </a:r>
            <a:r>
              <a:rPr lang="fr-CA" sz="1800" noProof="0" dirty="0">
                <a:solidFill>
                  <a:srgbClr val="595959"/>
                </a:solidFill>
                <a:latin typeface="Helvetica Neue"/>
                <a:ea typeface="Helvetica Neue"/>
                <a:cs typeface="Helvetica Neue"/>
                <a:sym typeface="Helvetica Neue"/>
              </a:rPr>
              <a:t> non </a:t>
            </a:r>
            <a:r>
              <a:rPr lang="fr-CA" sz="1800" noProof="0" dirty="0" err="1">
                <a:solidFill>
                  <a:srgbClr val="595959"/>
                </a:solidFill>
                <a:latin typeface="Helvetica Neue"/>
                <a:ea typeface="Helvetica Neue"/>
                <a:cs typeface="Helvetica Neue"/>
                <a:sym typeface="Helvetica Neue"/>
              </a:rPr>
              <a:t>inscrit·es</a:t>
            </a:r>
            <a:r>
              <a:rPr lang="fr-CA" sz="1800" noProof="0" dirty="0">
                <a:solidFill>
                  <a:srgbClr val="595959"/>
                </a:solidFill>
                <a:latin typeface="Helvetica Neue"/>
                <a:ea typeface="Helvetica Neue"/>
                <a:cs typeface="Helvetica Neue"/>
                <a:sym typeface="Helvetica Neue"/>
              </a:rPr>
              <a:t>, il faut utiliser ce terme avec prudence, surtout lorsqu’il est question de programmes qui s’adressent spécifiquement aux </a:t>
            </a:r>
            <a:r>
              <a:rPr lang="fr-CA" sz="1800" noProof="0" dirty="0" err="1">
                <a:solidFill>
                  <a:srgbClr val="595959"/>
                </a:solidFill>
                <a:latin typeface="Helvetica Neue"/>
                <a:ea typeface="Helvetica Neue"/>
                <a:cs typeface="Helvetica Neue"/>
                <a:sym typeface="Helvetica Neue"/>
              </a:rPr>
              <a:t>Indien·nes</a:t>
            </a:r>
            <a:r>
              <a:rPr lang="fr-CA" sz="1800" noProof="0" dirty="0">
                <a:solidFill>
                  <a:srgbClr val="595959"/>
                </a:solidFill>
                <a:latin typeface="Helvetica Neue"/>
                <a:ea typeface="Helvetica Neue"/>
                <a:cs typeface="Helvetica Neue"/>
                <a:sym typeface="Helvetica Neue"/>
              </a:rPr>
              <a:t> </a:t>
            </a:r>
            <a:r>
              <a:rPr lang="fr-CA" sz="1800" noProof="0" dirty="0" err="1">
                <a:solidFill>
                  <a:srgbClr val="595959"/>
                </a:solidFill>
                <a:latin typeface="Helvetica Neue"/>
                <a:ea typeface="Helvetica Neue"/>
                <a:cs typeface="Helvetica Neue"/>
                <a:sym typeface="Helvetica Neue"/>
              </a:rPr>
              <a:t>inscrit·es</a:t>
            </a:r>
            <a:r>
              <a:rPr lang="fr-CA" sz="1800" noProof="0" dirty="0">
                <a:solidFill>
                  <a:srgbClr val="595959"/>
                </a:solidFill>
                <a:latin typeface="Helvetica Neue"/>
                <a:ea typeface="Helvetica Neue"/>
                <a:cs typeface="Helvetica Neue"/>
                <a:sym typeface="Helvetica Neue"/>
              </a:rPr>
              <a:t>.</a:t>
            </a:r>
            <a:endParaRPr lang="fr-CA" sz="18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 </a:t>
            </a: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Les </a:t>
            </a:r>
            <a:r>
              <a:rPr lang="fr-CA" sz="1800" noProof="0" dirty="0" err="1">
                <a:latin typeface="Cambria"/>
                <a:ea typeface="Cambria"/>
                <a:cs typeface="Cambria"/>
                <a:sym typeface="Cambria"/>
              </a:rPr>
              <a:t>Inuit·es</a:t>
            </a:r>
            <a:r>
              <a:rPr lang="fr-CA" sz="1800" noProof="0" dirty="0">
                <a:latin typeface="Cambria"/>
                <a:ea typeface="Cambria"/>
                <a:cs typeface="Cambria"/>
                <a:sym typeface="Cambria"/>
              </a:rPr>
              <a:t> sont des Autochtones qui habitent dans le Nord canadien, principalement au </a:t>
            </a:r>
            <a:r>
              <a:rPr lang="fr-CA" sz="1800" noProof="0" dirty="0">
                <a:solidFill>
                  <a:srgbClr val="595959"/>
                </a:solidFill>
                <a:latin typeface="Helvetica Neue"/>
                <a:ea typeface="Helvetica Neue"/>
                <a:cs typeface="Helvetica Neue"/>
                <a:sym typeface="Helvetica Neue"/>
              </a:rPr>
              <a:t>Nunavut, dans les Territoires du Nord-Ouest, dans le nord du Québec et au Labrador. L’Ontario compte une très petite population inuite. Ce peuple n’est pas couvert par la </a:t>
            </a:r>
            <a:r>
              <a:rPr lang="fr-CA" sz="1800" i="1" noProof="0" dirty="0">
                <a:solidFill>
                  <a:srgbClr val="595959"/>
                </a:solidFill>
                <a:latin typeface="Helvetica Neue"/>
                <a:ea typeface="Helvetica Neue"/>
                <a:cs typeface="Helvetica Neue"/>
                <a:sym typeface="Helvetica Neue"/>
              </a:rPr>
              <a:t>Loi sur les Indiens.</a:t>
            </a: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 </a:t>
            </a: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Le terme </a:t>
            </a:r>
            <a:r>
              <a:rPr lang="fr-CA" sz="1800" noProof="0" dirty="0">
                <a:solidFill>
                  <a:srgbClr val="595959"/>
                </a:solidFill>
                <a:latin typeface="Helvetica Neue"/>
                <a:ea typeface="Helvetica Neue"/>
                <a:cs typeface="Helvetica Neue"/>
                <a:sym typeface="Helvetica Neue"/>
              </a:rPr>
              <a:t>« </a:t>
            </a:r>
            <a:r>
              <a:rPr lang="fr-CA" sz="1800" noProof="0" dirty="0" err="1">
                <a:solidFill>
                  <a:srgbClr val="595959"/>
                </a:solidFill>
                <a:latin typeface="Helvetica Neue"/>
                <a:ea typeface="Helvetica Neue"/>
                <a:cs typeface="Helvetica Neue"/>
                <a:sym typeface="Helvetica Neue"/>
              </a:rPr>
              <a:t>Métis·se</a:t>
            </a:r>
            <a:r>
              <a:rPr lang="fr-CA" sz="1800" noProof="0" dirty="0">
                <a:solidFill>
                  <a:srgbClr val="595959"/>
                </a:solidFill>
                <a:latin typeface="Helvetica Neue"/>
                <a:ea typeface="Helvetica Neue"/>
                <a:cs typeface="Helvetica Neue"/>
                <a:sym typeface="Helvetica Neue"/>
              </a:rPr>
              <a:t> » désigne une personne qui s’identifie </a:t>
            </a:r>
            <a:r>
              <a:rPr lang="fr-CA" sz="2800" b="0" i="0" noProof="0" dirty="0">
                <a:solidFill>
                  <a:srgbClr val="393939"/>
                </a:solidFill>
                <a:effectLst/>
                <a:latin typeface="Avenir"/>
              </a:rPr>
              <a:t>comme </a:t>
            </a:r>
            <a:r>
              <a:rPr lang="fr-CA" sz="2800" b="0" i="0" noProof="0" dirty="0" err="1">
                <a:solidFill>
                  <a:srgbClr val="393939"/>
                </a:solidFill>
                <a:effectLst/>
                <a:latin typeface="Avenir"/>
              </a:rPr>
              <a:t>Métis·se</a:t>
            </a:r>
            <a:r>
              <a:rPr lang="fr-CA" sz="2800" b="0" i="0" noProof="0" dirty="0">
                <a:solidFill>
                  <a:srgbClr val="393939"/>
                </a:solidFill>
                <a:effectLst/>
                <a:latin typeface="Avenir"/>
              </a:rPr>
              <a:t>, se distingue des autres peuples autochtones, est issue de la Nation métisse historique et est acceptée par la Nation métisse</a:t>
            </a:r>
            <a:r>
              <a:rPr lang="fr-CA" sz="1800" noProof="0" dirty="0">
                <a:solidFill>
                  <a:srgbClr val="595959"/>
                </a:solidFill>
                <a:latin typeface="Helvetica Neue"/>
                <a:ea typeface="Helvetica Neue"/>
                <a:cs typeface="Helvetica Neue"/>
                <a:sym typeface="Helvetica Neue"/>
              </a:rPr>
              <a:t>.</a:t>
            </a:r>
            <a:endParaRPr lang="fr-CA" noProof="0" dirty="0"/>
          </a:p>
          <a:p>
            <a:pPr marL="0" marR="0" lvl="0" indent="0" algn="l" rtl="0">
              <a:lnSpc>
                <a:spcPct val="100000"/>
              </a:lnSpc>
              <a:spcBef>
                <a:spcPts val="0"/>
              </a:spcBef>
              <a:spcAft>
                <a:spcPts val="0"/>
              </a:spcAft>
              <a:buSzPts val="1400"/>
              <a:buNone/>
            </a:pPr>
            <a:endParaRPr lang="fr-CA" sz="1800" noProof="0" dirty="0">
              <a:solidFill>
                <a:srgbClr val="595959"/>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1400"/>
              <a:buNone/>
            </a:pPr>
            <a:r>
              <a:rPr lang="fr-CA" sz="2800" noProof="0" dirty="0">
                <a:solidFill>
                  <a:srgbClr val="595959"/>
                </a:solidFill>
                <a:latin typeface="Helvetica Neue"/>
                <a:ea typeface="Helvetica Neue"/>
                <a:cs typeface="Helvetica Neue"/>
                <a:sym typeface="Helvetica Neue"/>
              </a:rPr>
              <a:t>«</a:t>
            </a:r>
            <a:r>
              <a:rPr lang="fr-CA" sz="2800" noProof="0" dirty="0"/>
              <a:t> Dans le présent document, le terme "Autochtones" désigne collectivement les membres des Premières Nations, les Inuits et les Métis du Canada. Il est important de reconnaître et de respecter les distinctions, le cas échéant. Le terme "Autochtones" tend à devenir le terme privilégié des peuples autochtones, remplaçant "indigène" et "aborigène". En plus de ces désignations, bien des Autochtones se désignent par le nom de leur nation (p. ex. </a:t>
            </a:r>
            <a:r>
              <a:rPr lang="fr-CA" sz="2800" noProof="0" dirty="0" err="1"/>
              <a:t>Mi'kmaq</a:t>
            </a:r>
            <a:r>
              <a:rPr lang="fr-CA" sz="2800" noProof="0" dirty="0"/>
              <a:t>, </a:t>
            </a:r>
            <a:r>
              <a:rPr lang="fr-CA" sz="2800" noProof="0" dirty="0" err="1"/>
              <a:t>Haudenosaunee</a:t>
            </a:r>
            <a:r>
              <a:rPr lang="fr-CA" sz="2800" noProof="0" dirty="0"/>
              <a:t>, </a:t>
            </a:r>
            <a:r>
              <a:rPr lang="fr-CA" sz="2800" noProof="0" dirty="0" err="1"/>
              <a:t>Anishinaabe</a:t>
            </a:r>
            <a:r>
              <a:rPr lang="fr-CA" sz="2800" noProof="0" dirty="0"/>
              <a:t>, </a:t>
            </a:r>
            <a:r>
              <a:rPr lang="fr-CA" sz="2800" noProof="0" dirty="0" err="1"/>
              <a:t>Nisga'a</a:t>
            </a:r>
            <a:r>
              <a:rPr lang="fr-CA" sz="2800" noProof="0" dirty="0"/>
              <a:t>). Le terme "Autochtone" fait également référence aux premiers peuples de l’île de la Tortue, avant la colonisation. Les termes, les noms et les styles sont en constante évolution.</a:t>
            </a:r>
            <a:r>
              <a:rPr lang="fr-CA" sz="1800" noProof="0" dirty="0">
                <a:solidFill>
                  <a:srgbClr val="595959"/>
                </a:solidFill>
                <a:latin typeface="Helvetica Neue"/>
                <a:ea typeface="Helvetica Neue"/>
                <a:cs typeface="Helvetica Neue"/>
                <a:sym typeface="Helvetica Neue"/>
              </a:rPr>
              <a:t> » – </a:t>
            </a:r>
            <a:r>
              <a:rPr lang="fr-CA" sz="2800" noProof="0" dirty="0">
                <a:effectLst/>
              </a:rPr>
              <a:t>Guide d’introduction à la santé des Autochtones, page iv</a:t>
            </a:r>
            <a:endParaRPr lang="fr-CA" noProof="0" dirty="0"/>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Autochtone : </a:t>
            </a:r>
            <a:r>
              <a:rPr lang="fr-CA" sz="1800" noProof="0" dirty="0">
                <a:solidFill>
                  <a:srgbClr val="595959"/>
                </a:solidFill>
                <a:latin typeface="Helvetica Neue"/>
                <a:ea typeface="Cambria"/>
                <a:cs typeface="Cambria"/>
                <a:sym typeface="Helvetica Neue"/>
              </a:rPr>
              <a:t>N</a:t>
            </a:r>
            <a:r>
              <a:rPr lang="fr-CA" sz="1800" noProof="0" dirty="0">
                <a:solidFill>
                  <a:srgbClr val="595959"/>
                </a:solidFill>
                <a:latin typeface="Helvetica Neue"/>
                <a:ea typeface="Helvetica Neue"/>
                <a:cs typeface="Helvetica Neue"/>
                <a:sym typeface="Helvetica Neue"/>
              </a:rPr>
              <a:t>om collectif englobant les Premières Nations, les </a:t>
            </a:r>
            <a:r>
              <a:rPr lang="fr-CA" sz="1800" noProof="0" dirty="0" err="1">
                <a:solidFill>
                  <a:srgbClr val="595959"/>
                </a:solidFill>
                <a:latin typeface="Helvetica Neue"/>
                <a:ea typeface="Helvetica Neue"/>
                <a:cs typeface="Helvetica Neue"/>
                <a:sym typeface="Helvetica Neue"/>
              </a:rPr>
              <a:t>Inuit·es</a:t>
            </a:r>
            <a:r>
              <a:rPr lang="fr-CA" sz="1800" noProof="0" dirty="0">
                <a:solidFill>
                  <a:srgbClr val="595959"/>
                </a:solidFill>
                <a:latin typeface="Helvetica Neue"/>
                <a:ea typeface="Helvetica Neue"/>
                <a:cs typeface="Helvetica Neue"/>
                <a:sym typeface="Helvetica Neue"/>
              </a:rPr>
              <a:t> et les </a:t>
            </a:r>
            <a:r>
              <a:rPr lang="fr-CA" sz="1800" noProof="0" dirty="0" err="1">
                <a:solidFill>
                  <a:srgbClr val="595959"/>
                </a:solidFill>
                <a:latin typeface="Helvetica Neue"/>
                <a:ea typeface="Helvetica Neue"/>
                <a:cs typeface="Helvetica Neue"/>
                <a:sym typeface="Helvetica Neue"/>
              </a:rPr>
              <a:t>Métis·ses</a:t>
            </a:r>
            <a:r>
              <a:rPr lang="fr-CA" sz="1800" noProof="0" dirty="0">
                <a:solidFill>
                  <a:srgbClr val="595959"/>
                </a:solidFill>
                <a:latin typeface="Helvetica Neue"/>
                <a:ea typeface="Helvetica Neue"/>
                <a:cs typeface="Helvetica Neue"/>
                <a:sym typeface="Helvetica Neue"/>
              </a:rPr>
              <a:t>.</a:t>
            </a:r>
            <a:endParaRPr lang="fr-CA" sz="18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 </a:t>
            </a:r>
          </a:p>
          <a:p>
            <a:pPr marL="0" marR="0" lvl="0" indent="0" algn="l" rtl="0">
              <a:lnSpc>
                <a:spcPct val="100000"/>
              </a:lnSpc>
              <a:spcBef>
                <a:spcPts val="0"/>
              </a:spcBef>
              <a:spcAft>
                <a:spcPts val="0"/>
              </a:spcAft>
              <a:buSzPts val="1400"/>
              <a:buNone/>
            </a:pPr>
            <a:r>
              <a:rPr lang="fr-CA" sz="2800" b="0" i="0" noProof="0" dirty="0" err="1">
                <a:solidFill>
                  <a:srgbClr val="333333"/>
                </a:solidFill>
                <a:effectLst/>
                <a:latin typeface="Helvetica" panose="020B0604020202020204" pitchFamily="34" charset="0"/>
              </a:rPr>
              <a:t>Indien·ne</a:t>
            </a:r>
            <a:r>
              <a:rPr lang="fr-CA" sz="2800" b="0" i="0" noProof="0" dirty="0">
                <a:solidFill>
                  <a:srgbClr val="333333"/>
                </a:solidFill>
                <a:effectLst/>
                <a:latin typeface="Helvetica" panose="020B0604020202020204" pitchFamily="34" charset="0"/>
              </a:rPr>
              <a:t> : Identité juridique d’une personne autochtone inscrite en vertu de la </a:t>
            </a:r>
            <a:r>
              <a:rPr lang="fr-CA" sz="2800" b="0" i="1" noProof="0" dirty="0">
                <a:solidFill>
                  <a:srgbClr val="333333"/>
                </a:solidFill>
                <a:effectLst/>
                <a:latin typeface="Helvetica" panose="020B0604020202020204" pitchFamily="34" charset="0"/>
              </a:rPr>
              <a:t>Loi sur les Indiens</a:t>
            </a:r>
            <a:r>
              <a:rPr lang="fr-CA" sz="2800" b="0" i="0" noProof="0" dirty="0">
                <a:solidFill>
                  <a:srgbClr val="333333"/>
                </a:solidFill>
                <a:effectLst/>
                <a:latin typeface="Helvetica" panose="020B0604020202020204" pitchFamily="34" charset="0"/>
              </a:rPr>
              <a:t>. </a:t>
            </a: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 </a:t>
            </a: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Peuples autochtones : Nom collectif </a:t>
            </a:r>
            <a:r>
              <a:rPr lang="fr-CA" sz="1800" i="0" noProof="0" dirty="0">
                <a:latin typeface="Cambria"/>
                <a:ea typeface="Cambria"/>
                <a:cs typeface="Cambria"/>
                <a:sym typeface="Cambria"/>
              </a:rPr>
              <a:t>comprenant les </a:t>
            </a:r>
            <a:r>
              <a:rPr lang="fr-CA" sz="1800" i="0" noProof="0" dirty="0" err="1">
                <a:latin typeface="Cambria"/>
                <a:ea typeface="Cambria"/>
                <a:cs typeface="Cambria"/>
                <a:sym typeface="Cambria"/>
              </a:rPr>
              <a:t>Indien·nes</a:t>
            </a:r>
            <a:r>
              <a:rPr lang="fr-CA" sz="1800" i="0" noProof="0" dirty="0">
                <a:latin typeface="Cambria"/>
                <a:ea typeface="Cambria"/>
                <a:cs typeface="Cambria"/>
                <a:sym typeface="Cambria"/>
              </a:rPr>
              <a:t> (ou Premières Nations), les </a:t>
            </a:r>
            <a:r>
              <a:rPr lang="fr-CA" sz="1800" noProof="0" dirty="0" err="1">
                <a:solidFill>
                  <a:srgbClr val="595959"/>
                </a:solidFill>
                <a:latin typeface="Helvetica Neue"/>
                <a:ea typeface="Helvetica Neue"/>
                <a:cs typeface="Helvetica Neue"/>
                <a:sym typeface="Helvetica Neue"/>
              </a:rPr>
              <a:t>Inuit·es</a:t>
            </a:r>
            <a:r>
              <a:rPr lang="fr-CA" sz="1800" noProof="0" dirty="0">
                <a:solidFill>
                  <a:srgbClr val="595959"/>
                </a:solidFill>
                <a:latin typeface="Helvetica Neue"/>
                <a:ea typeface="Helvetica Neue"/>
                <a:cs typeface="Helvetica Neue"/>
                <a:sym typeface="Helvetica Neue"/>
              </a:rPr>
              <a:t> et les </a:t>
            </a:r>
            <a:r>
              <a:rPr lang="fr-CA" sz="1800" noProof="0" dirty="0" err="1">
                <a:solidFill>
                  <a:srgbClr val="595959"/>
                </a:solidFill>
                <a:latin typeface="Helvetica Neue"/>
                <a:ea typeface="Helvetica Neue"/>
                <a:cs typeface="Helvetica Neue"/>
                <a:sym typeface="Helvetica Neue"/>
              </a:rPr>
              <a:t>Métis·ses</a:t>
            </a:r>
            <a:r>
              <a:rPr lang="fr-CA" sz="1800" noProof="0" dirty="0">
                <a:solidFill>
                  <a:srgbClr val="595959"/>
                </a:solidFill>
                <a:latin typeface="Helvetica Neue"/>
                <a:ea typeface="Helvetica Neue"/>
                <a:cs typeface="Helvetica Neue"/>
                <a:sym typeface="Helvetica Neue"/>
              </a:rPr>
              <a:t>. Comme il est </a:t>
            </a:r>
            <a:r>
              <a:rPr lang="fr-CA" sz="1800" noProof="0" dirty="0">
                <a:latin typeface="Cambria"/>
                <a:ea typeface="Cambria"/>
                <a:cs typeface="Cambria"/>
                <a:sym typeface="Cambria"/>
              </a:rPr>
              <a:t>utilisé dans la </a:t>
            </a:r>
            <a:r>
              <a:rPr lang="fr-CA" sz="1800" i="1" noProof="0" dirty="0">
                <a:latin typeface="Cambria"/>
                <a:ea typeface="Cambria"/>
                <a:cs typeface="Cambria"/>
                <a:sym typeface="Cambria"/>
              </a:rPr>
              <a:t>Loi constitutionnelle de 1982</a:t>
            </a:r>
            <a:r>
              <a:rPr lang="fr-CA" sz="1800" i="0" noProof="0" dirty="0">
                <a:latin typeface="Cambria"/>
                <a:ea typeface="Cambria"/>
                <a:cs typeface="Cambria"/>
                <a:sym typeface="Cambria"/>
              </a:rPr>
              <a:t>, il </a:t>
            </a:r>
            <a:r>
              <a:rPr lang="fr-CA" sz="1800" noProof="0" dirty="0">
                <a:solidFill>
                  <a:srgbClr val="595959"/>
                </a:solidFill>
                <a:latin typeface="Helvetica Neue"/>
                <a:ea typeface="Helvetica Neue"/>
                <a:cs typeface="Helvetica Neue"/>
                <a:sym typeface="Helvetica Neue"/>
              </a:rPr>
              <a:t>fera toujours partie de la terminologie employée en droit</a:t>
            </a:r>
            <a:r>
              <a:rPr lang="fr-CA" sz="1800" i="0" noProof="0" dirty="0">
                <a:latin typeface="Cambria"/>
                <a:ea typeface="Cambria"/>
                <a:cs typeface="Cambria"/>
                <a:sym typeface="Cambria"/>
              </a:rPr>
              <a:t>.</a:t>
            </a:r>
            <a:endParaRPr lang="fr-CA" sz="1800" noProof="0" dirty="0">
              <a:latin typeface="Cambria"/>
              <a:ea typeface="Cambria"/>
              <a:cs typeface="Cambria"/>
              <a:sym typeface="Cambria"/>
            </a:endParaRPr>
          </a:p>
          <a:p>
            <a:pPr marL="0" lvl="0" indent="0" algn="l" rtl="0">
              <a:lnSpc>
                <a:spcPct val="100000"/>
              </a:lnSpc>
              <a:spcBef>
                <a:spcPts val="0"/>
              </a:spcBef>
              <a:spcAft>
                <a:spcPts val="0"/>
              </a:spcAft>
              <a:buSzPts val="1400"/>
              <a:buNone/>
            </a:pPr>
            <a:endParaRPr dirty="0"/>
          </a:p>
        </p:txBody>
      </p:sp>
      <p:sp>
        <p:nvSpPr>
          <p:cNvPr id="176" name="Google Shape;1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 Information about </a:t>
            </a:r>
            <a:r>
              <a:rPr lang="fr-CA" noProof="0" dirty="0" err="1"/>
              <a:t>Indigenous</a:t>
            </a:r>
            <a:r>
              <a:rPr lang="fr-CA" noProof="0" dirty="0"/>
              <a:t> </a:t>
            </a:r>
            <a:r>
              <a:rPr lang="fr-CA" noProof="0" dirty="0" err="1"/>
              <a:t>health</a:t>
            </a:r>
            <a:r>
              <a:rPr lang="fr-CA" noProof="0" dirty="0"/>
              <a:t> </a:t>
            </a:r>
            <a:r>
              <a:rPr lang="fr-CA" noProof="0" dirty="0" err="1"/>
              <a:t>cannot</a:t>
            </a:r>
            <a:r>
              <a:rPr lang="fr-CA" noProof="0" dirty="0"/>
              <a:t> </a:t>
            </a:r>
            <a:r>
              <a:rPr lang="fr-CA" noProof="0" dirty="0" err="1"/>
              <a:t>be</a:t>
            </a:r>
            <a:r>
              <a:rPr lang="fr-CA" noProof="0" dirty="0"/>
              <a:t> </a:t>
            </a:r>
            <a:r>
              <a:rPr lang="fr-CA" noProof="0" dirty="0" err="1"/>
              <a:t>understood</a:t>
            </a:r>
            <a:r>
              <a:rPr lang="fr-CA" noProof="0" dirty="0"/>
              <a:t> </a:t>
            </a:r>
            <a:r>
              <a:rPr lang="fr-CA" noProof="0" dirty="0" err="1"/>
              <a:t>outside</a:t>
            </a:r>
            <a:r>
              <a:rPr lang="fr-CA" noProof="0" dirty="0"/>
              <a:t> of the </a:t>
            </a:r>
            <a:r>
              <a:rPr lang="fr-CA" noProof="0" dirty="0" err="1"/>
              <a:t>context</a:t>
            </a:r>
            <a:r>
              <a:rPr lang="fr-CA" noProof="0" dirty="0"/>
              <a:t> of colonial </a:t>
            </a:r>
            <a:r>
              <a:rPr lang="fr-CA" noProof="0" dirty="0" err="1"/>
              <a:t>policies</a:t>
            </a:r>
            <a:r>
              <a:rPr lang="fr-CA" noProof="0" dirty="0"/>
              <a:t> and practices </a:t>
            </a:r>
            <a:r>
              <a:rPr lang="fr-CA" noProof="0" dirty="0" err="1"/>
              <a:t>both</a:t>
            </a:r>
            <a:r>
              <a:rPr lang="fr-CA" noProof="0" dirty="0"/>
              <a:t> </a:t>
            </a:r>
            <a:r>
              <a:rPr lang="fr-CA" noProof="0" dirty="0" err="1"/>
              <a:t>past</a:t>
            </a:r>
            <a:r>
              <a:rPr lang="fr-CA" noProof="0" dirty="0"/>
              <a:t> and </a:t>
            </a:r>
            <a:r>
              <a:rPr lang="fr-CA" noProof="0" dirty="0" err="1"/>
              <a:t>present</a:t>
            </a:r>
            <a:r>
              <a:rPr lang="fr-CA" noProof="0" dirty="0"/>
              <a:t>. » - First Peoples, Second Class </a:t>
            </a:r>
            <a:r>
              <a:rPr lang="fr-CA" noProof="0" dirty="0" err="1"/>
              <a:t>Treatment</a:t>
            </a:r>
            <a:r>
              <a:rPr lang="fr-CA" noProof="0" dirty="0"/>
              <a:t> </a:t>
            </a:r>
            <a:r>
              <a:rPr lang="fr-CA" u="sng" noProof="0" dirty="0">
                <a:solidFill>
                  <a:schemeClr val="hlink"/>
                </a:solidFill>
                <a:hlinkClick r:id="rId3"/>
              </a:rPr>
              <a:t>https://www.wellesleyinstitute.com/wp-content/uploads/2015/02/Summary-First-Peoples-Second-Class-Treatment-Final.pdf</a:t>
            </a:r>
            <a:endParaRPr lang="fr-CA" u="sng" noProof="0" dirty="0">
              <a:solidFill>
                <a:schemeClr val="hlink"/>
              </a:solidFill>
            </a:endParaRPr>
          </a:p>
          <a:p>
            <a:pPr marL="0" lvl="0" indent="0" algn="l" rtl="0">
              <a:lnSpc>
                <a:spcPct val="100000"/>
              </a:lnSpc>
              <a:spcBef>
                <a:spcPts val="0"/>
              </a:spcBef>
              <a:spcAft>
                <a:spcPts val="0"/>
              </a:spcAft>
              <a:buSzPts val="1400"/>
              <a:buNone/>
            </a:pPr>
            <a:endParaRPr lang="fr-CA" u="sng" noProof="0" dirty="0">
              <a:solidFill>
                <a:schemeClr val="hlink"/>
              </a:solidFill>
            </a:endParaRPr>
          </a:p>
          <a:p>
            <a:pPr marL="0" lvl="0" indent="0" algn="l" rtl="0">
              <a:lnSpc>
                <a:spcPct val="100000"/>
              </a:lnSpc>
              <a:spcBef>
                <a:spcPts val="0"/>
              </a:spcBef>
              <a:spcAft>
                <a:spcPts val="0"/>
              </a:spcAft>
              <a:buSzPts val="1400"/>
              <a:buNone/>
            </a:pPr>
            <a:r>
              <a:rPr lang="fr-CA" b="1" u="sng" noProof="0" dirty="0">
                <a:solidFill>
                  <a:schemeClr val="hlink"/>
                </a:solidFill>
              </a:rPr>
              <a:t>Traduction de la citation</a:t>
            </a:r>
            <a:r>
              <a:rPr lang="fr-CA" b="1" u="none" noProof="0" dirty="0">
                <a:solidFill>
                  <a:schemeClr val="hlink"/>
                </a:solidFill>
              </a:rPr>
              <a:t> </a:t>
            </a:r>
          </a:p>
          <a:p>
            <a:pPr marL="0" lvl="0" indent="0" algn="l" rtl="0">
              <a:lnSpc>
                <a:spcPct val="100000"/>
              </a:lnSpc>
              <a:spcBef>
                <a:spcPts val="0"/>
              </a:spcBef>
              <a:spcAft>
                <a:spcPts val="0"/>
              </a:spcAft>
              <a:buSzPts val="1400"/>
              <a:buNone/>
            </a:pPr>
            <a:r>
              <a:rPr lang="fr-CA" noProof="0" dirty="0"/>
              <a:t>«</a:t>
            </a:r>
            <a:r>
              <a:rPr lang="fr-CA" b="0" u="none" noProof="0" dirty="0">
                <a:solidFill>
                  <a:schemeClr val="hlink"/>
                </a:solidFill>
              </a:rPr>
              <a:t> Les renseignements sur la santé des Autochtones ne peuvent être compris que dans le contexte des politiques et des pratiques coloniales passées et actuelles</a:t>
            </a:r>
            <a:r>
              <a:rPr lang="fr-CA" noProof="0" dirty="0"/>
              <a:t>. » </a:t>
            </a:r>
            <a:endParaRPr lang="fr-CA" b="0" u="none" noProof="0" dirty="0"/>
          </a:p>
        </p:txBody>
      </p:sp>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highlight>
                  <a:srgbClr val="00FFFF"/>
                </a:highlight>
              </a:rPr>
              <a:t>Pour comprendre où nous en sommes aujourd’hui, nous devons comprendre comment nous en sommes arrivés là.</a:t>
            </a: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Créez un sondage ou demandez simplement des réponses verbales ou un vote à main levée.</a:t>
            </a: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b="1" noProof="0" dirty="0"/>
              <a:t>Remarque : </a:t>
            </a:r>
            <a:r>
              <a:rPr lang="fr-CA" noProof="0" dirty="0"/>
              <a:t>Si la formation est offerte en ligne, vous pourrez probablement créer un sondage à l’aide du logiciel de vidéoconférence. Si la formation a lieu en personne, des outils comme </a:t>
            </a:r>
            <a:r>
              <a:rPr lang="fr-CA" noProof="0" dirty="0" err="1"/>
              <a:t>Poll</a:t>
            </a:r>
            <a:r>
              <a:rPr lang="fr-CA" noProof="0" dirty="0"/>
              <a:t> </a:t>
            </a:r>
            <a:r>
              <a:rPr lang="fr-CA" noProof="0" dirty="0" err="1"/>
              <a:t>Everywhere</a:t>
            </a:r>
            <a:r>
              <a:rPr lang="fr-CA" noProof="0" dirty="0"/>
              <a:t> peuvent vous être utiles (https://www.polleverywhere.com/).</a:t>
            </a:r>
          </a:p>
        </p:txBody>
      </p:sp>
      <p:sp>
        <p:nvSpPr>
          <p:cNvPr id="194" name="Google Shape;1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107000"/>
              </a:lnSpc>
              <a:spcBef>
                <a:spcPts val="0"/>
              </a:spcBef>
              <a:spcAft>
                <a:spcPts val="0"/>
              </a:spcAft>
              <a:buClr>
                <a:schemeClr val="dk1"/>
              </a:buClr>
              <a:buSzPts val="1800"/>
              <a:buFont typeface="Arial"/>
              <a:buNone/>
            </a:pPr>
            <a:r>
              <a:rPr lang="fr-CA" sz="1800" b="1" u="sng" noProof="0" dirty="0">
                <a:latin typeface="Cambria"/>
                <a:ea typeface="Cambria"/>
                <a:cs typeface="Cambria"/>
                <a:sym typeface="Cambria"/>
              </a:rPr>
              <a:t>Traduction de la citation</a:t>
            </a:r>
            <a:r>
              <a:rPr lang="fr-CA" sz="1800" b="1" u="none" noProof="0" dirty="0">
                <a:latin typeface="Cambria"/>
                <a:ea typeface="Cambria"/>
                <a:cs typeface="Cambria"/>
                <a:sym typeface="Cambria"/>
              </a:rPr>
              <a:t> </a:t>
            </a:r>
          </a:p>
          <a:p>
            <a:pPr marL="0" marR="0" lvl="1" indent="0" algn="l" rtl="0">
              <a:lnSpc>
                <a:spcPct val="107000"/>
              </a:lnSpc>
              <a:spcBef>
                <a:spcPts val="0"/>
              </a:spcBef>
              <a:spcAft>
                <a:spcPts val="0"/>
              </a:spcAft>
              <a:buClr>
                <a:schemeClr val="dk1"/>
              </a:buClr>
              <a:buSzPts val="1800"/>
              <a:buFont typeface="Arial"/>
              <a:buNone/>
            </a:pPr>
            <a:r>
              <a:rPr lang="fr-CA" sz="2800" b="0" i="0" noProof="0" dirty="0">
                <a:solidFill>
                  <a:srgbClr val="393939"/>
                </a:solidFill>
                <a:effectLst/>
                <a:latin typeface="Avenir"/>
              </a:rPr>
              <a:t>« Je veux me débarrasser du problème autochtone </a:t>
            </a:r>
            <a:r>
              <a:rPr lang="fr-CA" sz="2800" b="0" i="0" noProof="0" dirty="0">
                <a:solidFill>
                  <a:srgbClr val="393939"/>
                </a:solidFill>
                <a:effectLst/>
                <a:latin typeface="Calibri" panose="020F0502020204030204" pitchFamily="34" charset="0"/>
                <a:cs typeface="Calibri" panose="020F0502020204030204" pitchFamily="34" charset="0"/>
              </a:rPr>
              <a:t>[…] </a:t>
            </a:r>
            <a:r>
              <a:rPr lang="fr-CA" sz="2800" b="0" i="0" noProof="0" dirty="0">
                <a:solidFill>
                  <a:srgbClr val="393939"/>
                </a:solidFill>
                <a:effectLst/>
                <a:latin typeface="Avenir"/>
              </a:rPr>
              <a:t>Notre objectif est de continuer jusqu’à ce qu’il n’y ait plus </a:t>
            </a:r>
            <a:r>
              <a:rPr lang="fr-CA" sz="2800" b="0" i="0" noProof="0" dirty="0" err="1">
                <a:solidFill>
                  <a:srgbClr val="393939"/>
                </a:solidFill>
                <a:effectLst/>
                <a:latin typeface="Avenir"/>
              </a:rPr>
              <a:t>un·e</a:t>
            </a:r>
            <a:r>
              <a:rPr lang="fr-CA" sz="2800" b="0" i="0" noProof="0" dirty="0">
                <a:solidFill>
                  <a:srgbClr val="393939"/>
                </a:solidFill>
                <a:effectLst/>
                <a:latin typeface="Avenir"/>
              </a:rPr>
              <a:t> </a:t>
            </a:r>
            <a:r>
              <a:rPr lang="fr-CA" sz="2800" b="0" i="0" noProof="0" dirty="0" err="1">
                <a:solidFill>
                  <a:srgbClr val="393939"/>
                </a:solidFill>
                <a:effectLst/>
                <a:latin typeface="Avenir"/>
              </a:rPr>
              <a:t>seul·e</a:t>
            </a:r>
            <a:r>
              <a:rPr lang="fr-CA" sz="2800" b="0" i="0" noProof="0" dirty="0">
                <a:solidFill>
                  <a:srgbClr val="393939"/>
                </a:solidFill>
                <a:effectLst/>
                <a:latin typeface="Avenir"/>
              </a:rPr>
              <a:t> autochtone au Canada qui n’a pas été </a:t>
            </a:r>
            <a:r>
              <a:rPr lang="fr-CA" sz="2800" b="0" i="0" noProof="0" dirty="0" err="1">
                <a:solidFill>
                  <a:srgbClr val="393939"/>
                </a:solidFill>
                <a:effectLst/>
                <a:latin typeface="Avenir"/>
              </a:rPr>
              <a:t>assimilé·e</a:t>
            </a:r>
            <a:r>
              <a:rPr lang="fr-CA" sz="2800" b="0" i="0" noProof="0" dirty="0">
                <a:solidFill>
                  <a:srgbClr val="393939"/>
                </a:solidFill>
                <a:effectLst/>
                <a:latin typeface="Avenir"/>
              </a:rPr>
              <a:t> dans le corps politique, qu’il n’y ait plus de question autochtone ni de ministère des Affaires indiennes. »</a:t>
            </a:r>
          </a:p>
          <a:p>
            <a:pPr marL="171450" marR="0" lvl="1" indent="-171450" algn="l" rtl="0">
              <a:lnSpc>
                <a:spcPct val="107000"/>
              </a:lnSpc>
              <a:spcBef>
                <a:spcPts val="0"/>
              </a:spcBef>
              <a:spcAft>
                <a:spcPts val="0"/>
              </a:spcAft>
              <a:buClr>
                <a:schemeClr val="dk1"/>
              </a:buClr>
              <a:buSzPts val="1800"/>
              <a:buFont typeface="Arial"/>
              <a:buChar char="•"/>
            </a:pPr>
            <a:endParaRPr lang="fr-CA" sz="1800" noProof="0" dirty="0">
              <a:latin typeface="Cambria"/>
              <a:ea typeface="Cambria"/>
              <a:cs typeface="Cambria"/>
              <a:sym typeface="Cambria"/>
            </a:endParaRPr>
          </a:p>
          <a:p>
            <a:pPr marL="171450" marR="0" lvl="1" indent="-171450" algn="l" rtl="0">
              <a:lnSpc>
                <a:spcPct val="107000"/>
              </a:lnSpc>
              <a:spcBef>
                <a:spcPts val="0"/>
              </a:spcBef>
              <a:spcAft>
                <a:spcPts val="0"/>
              </a:spcAft>
              <a:buClr>
                <a:schemeClr val="dk1"/>
              </a:buClr>
              <a:buSzPts val="1800"/>
              <a:buFont typeface="Arial"/>
              <a:buChar char="•"/>
            </a:pPr>
            <a:r>
              <a:rPr lang="fr-CA" sz="2800" b="0" i="0" u="none" strike="noStrike" cap="none" noProof="0" dirty="0">
                <a:solidFill>
                  <a:srgbClr val="393939"/>
                </a:solidFill>
                <a:effectLst/>
                <a:latin typeface="Avenir"/>
                <a:ea typeface="Cambria"/>
                <a:cs typeface="Calibri"/>
                <a:sym typeface="Cambria"/>
              </a:rPr>
              <a:t>Duncan Campbell Scott a été le surintendant adjoint des Affaires indiennes de 1913 à 1932.</a:t>
            </a:r>
            <a:endParaRPr lang="en-US" sz="2800" dirty="0">
              <a:latin typeface="Cambria"/>
              <a:ea typeface="Cambria"/>
              <a:cs typeface="Cambria"/>
              <a:sym typeface="Cambria"/>
            </a:endParaRPr>
          </a:p>
          <a:p>
            <a:pPr marL="171450" marR="0" lvl="1" indent="-171450" algn="l" rtl="0">
              <a:lnSpc>
                <a:spcPct val="107000"/>
              </a:lnSpc>
              <a:spcBef>
                <a:spcPts val="800"/>
              </a:spcBef>
              <a:spcAft>
                <a:spcPts val="0"/>
              </a:spcAft>
              <a:buClr>
                <a:schemeClr val="dk1"/>
              </a:buClr>
              <a:buSzPts val="1100"/>
              <a:buFont typeface="Arial"/>
              <a:buChar char="•"/>
            </a:pPr>
            <a:r>
              <a:rPr lang="fr-CA" sz="2800" b="0" i="0" u="none" strike="noStrike" cap="none" noProof="0" dirty="0">
                <a:solidFill>
                  <a:srgbClr val="393939"/>
                </a:solidFill>
                <a:effectLst/>
                <a:latin typeface="Avenir"/>
                <a:cs typeface="Calibri"/>
                <a:sym typeface="Calibri"/>
              </a:rPr>
              <a:t>Ces commentaires reflètent les intentions génocidaires manifestes du gouvernement canadien.</a:t>
            </a:r>
          </a:p>
          <a:p>
            <a:pPr marL="171450" marR="0" lvl="1" indent="-171450" algn="l" rtl="0">
              <a:lnSpc>
                <a:spcPct val="107000"/>
              </a:lnSpc>
              <a:spcBef>
                <a:spcPts val="800"/>
              </a:spcBef>
              <a:spcAft>
                <a:spcPts val="0"/>
              </a:spcAft>
              <a:buClr>
                <a:schemeClr val="dk1"/>
              </a:buClr>
              <a:buSzPts val="1100"/>
              <a:buFont typeface="Arial"/>
              <a:buChar char="•"/>
            </a:pPr>
            <a:r>
              <a:rPr lang="fr-CA" sz="2800" b="0" i="0" u="none" strike="noStrike" cap="none" noProof="0" dirty="0">
                <a:solidFill>
                  <a:srgbClr val="393939"/>
                </a:solidFill>
                <a:effectLst/>
                <a:latin typeface="Avenir"/>
                <a:ea typeface="Calibri"/>
                <a:cs typeface="Calibri"/>
                <a:sym typeface="Calibri"/>
              </a:rPr>
              <a:t>Ce système de croyances subsiste encore aujourd’hui, ce qui explique l’origine de la méfiance.</a:t>
            </a:r>
            <a:endParaRPr lang="fr-CA" sz="2800" b="0" i="0" u="none" strike="noStrike" cap="none" noProof="0" dirty="0">
              <a:solidFill>
                <a:srgbClr val="393939"/>
              </a:solidFill>
              <a:effectLst/>
              <a:latin typeface="Avenir"/>
              <a:cs typeface="Calibri"/>
              <a:sym typeface="Calibri"/>
            </a:endParaRPr>
          </a:p>
          <a:p>
            <a:pPr marL="171450" marR="0" lvl="1" indent="-171450" algn="l" rtl="0">
              <a:lnSpc>
                <a:spcPct val="107000"/>
              </a:lnSpc>
              <a:spcBef>
                <a:spcPts val="800"/>
              </a:spcBef>
              <a:spcAft>
                <a:spcPts val="0"/>
              </a:spcAft>
              <a:buClr>
                <a:schemeClr val="dk1"/>
              </a:buClr>
              <a:buSzPts val="1100"/>
              <a:buFont typeface="Arial"/>
              <a:buChar char="•"/>
            </a:pPr>
            <a:r>
              <a:rPr lang="fr-CA" sz="2800" b="0" i="0" u="none" strike="noStrike" cap="none" noProof="0" dirty="0">
                <a:solidFill>
                  <a:srgbClr val="393939"/>
                </a:solidFill>
                <a:effectLst/>
                <a:latin typeface="Avenir"/>
                <a:ea typeface="Calibri"/>
                <a:cs typeface="Calibri"/>
                <a:sym typeface="Calibri"/>
              </a:rPr>
              <a:t>L’incidence du regard posé par le système juridique canadien sur les peuples autochtones est énorme : on voulait anéantir l’ensemble des peuples autochtones</a:t>
            </a:r>
            <a:r>
              <a:rPr lang="fr-CA" sz="1100" noProof="0" dirty="0">
                <a:latin typeface="Calibri"/>
                <a:ea typeface="Calibri"/>
                <a:cs typeface="Calibri"/>
                <a:sym typeface="Calibri"/>
              </a:rPr>
              <a:t>.</a:t>
            </a:r>
          </a:p>
          <a:p>
            <a:pPr marL="0" lvl="0" indent="0" algn="l" rtl="0">
              <a:lnSpc>
                <a:spcPct val="100000"/>
              </a:lnSpc>
              <a:spcBef>
                <a:spcPts val="800"/>
              </a:spcBef>
              <a:spcAft>
                <a:spcPts val="0"/>
              </a:spcAft>
              <a:buClr>
                <a:schemeClr val="dk1"/>
              </a:buClr>
              <a:buSzPts val="1100"/>
              <a:buFont typeface="Arial"/>
              <a:buNone/>
            </a:pPr>
            <a:endParaRPr lang="fr-CA" noProof="0" dirty="0"/>
          </a:p>
          <a:p>
            <a:pPr marL="171450" lvl="0" indent="-171450" algn="l" rtl="0">
              <a:lnSpc>
                <a:spcPct val="100000"/>
              </a:lnSpc>
              <a:spcBef>
                <a:spcPts val="0"/>
              </a:spcBef>
              <a:spcAft>
                <a:spcPts val="0"/>
              </a:spcAft>
              <a:buClr>
                <a:schemeClr val="dk1"/>
              </a:buClr>
              <a:buSzPts val="1100"/>
              <a:buFont typeface="Arial"/>
              <a:buChar char="•"/>
            </a:pPr>
            <a:r>
              <a:rPr lang="fr-CA" sz="1100" b="1" noProof="0" dirty="0">
                <a:latin typeface="Calibri"/>
                <a:ea typeface="Calibri"/>
                <a:cs typeface="Calibri"/>
                <a:sym typeface="Calibri"/>
              </a:rPr>
              <a:t>Question : </a:t>
            </a:r>
            <a:r>
              <a:rPr lang="fr-CA" sz="1100" b="0" i="0" u="none" strike="noStrike" cap="none" noProof="0" dirty="0">
                <a:solidFill>
                  <a:schemeClr val="dk1"/>
                </a:solidFill>
                <a:latin typeface="Calibri"/>
                <a:ea typeface="Calibri"/>
                <a:cs typeface="Calibri"/>
                <a:sym typeface="Calibri"/>
              </a:rPr>
              <a:t>Quelle incidence l’héritage de cet homme a-t-il aujourd’hui</a:t>
            </a:r>
            <a:r>
              <a:rPr lang="fr-CA" sz="1100" noProof="0" dirty="0">
                <a:latin typeface="Calibri"/>
                <a:ea typeface="Calibri"/>
                <a:cs typeface="Calibri"/>
                <a:sym typeface="Calibri"/>
              </a:rPr>
              <a:t>?</a:t>
            </a:r>
            <a:endParaRPr lang="fr-CA" noProof="0" dirty="0"/>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highlight>
                  <a:srgbClr val="00FFFF"/>
                </a:highlight>
              </a:rPr>
              <a:t>Présentez-vous.</a:t>
            </a: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 </a:t>
            </a:r>
            <a:r>
              <a:rPr lang="fr-CA" noProof="0" dirty="0" err="1"/>
              <a:t>Racism</a:t>
            </a:r>
            <a:r>
              <a:rPr lang="fr-CA" noProof="0" dirty="0"/>
              <a:t> and </a:t>
            </a:r>
            <a:r>
              <a:rPr lang="fr-CA" noProof="0" dirty="0" err="1"/>
              <a:t>colonization</a:t>
            </a:r>
            <a:r>
              <a:rPr lang="fr-CA" noProof="0" dirty="0"/>
              <a:t> are </a:t>
            </a:r>
            <a:r>
              <a:rPr lang="fr-CA" noProof="0" dirty="0" err="1"/>
              <a:t>intertwined</a:t>
            </a:r>
            <a:r>
              <a:rPr lang="fr-CA" noProof="0" dirty="0"/>
              <a:t> (Reading, 2013) and </a:t>
            </a:r>
            <a:r>
              <a:rPr lang="fr-CA" noProof="0" dirty="0" err="1"/>
              <a:t>together</a:t>
            </a:r>
            <a:r>
              <a:rPr lang="fr-CA" noProof="0" dirty="0"/>
              <a:t> </a:t>
            </a:r>
            <a:r>
              <a:rPr lang="fr-CA" noProof="0" dirty="0" err="1"/>
              <a:t>deeply</a:t>
            </a:r>
            <a:r>
              <a:rPr lang="fr-CA" noProof="0" dirty="0"/>
              <a:t> impact the </a:t>
            </a:r>
            <a:r>
              <a:rPr lang="fr-CA" noProof="0" dirty="0" err="1"/>
              <a:t>health</a:t>
            </a:r>
            <a:r>
              <a:rPr lang="fr-CA" noProof="0" dirty="0"/>
              <a:t> of </a:t>
            </a:r>
            <a:r>
              <a:rPr lang="fr-CA" noProof="0" dirty="0" err="1"/>
              <a:t>Indigenous</a:t>
            </a:r>
            <a:r>
              <a:rPr lang="fr-CA" noProof="0" dirty="0"/>
              <a:t> peoples in Canada. </a:t>
            </a:r>
            <a:r>
              <a:rPr lang="fr-CA" noProof="0" dirty="0" err="1"/>
              <a:t>Both</a:t>
            </a:r>
            <a:r>
              <a:rPr lang="fr-CA" noProof="0" dirty="0"/>
              <a:t> in Canada and </a:t>
            </a:r>
            <a:r>
              <a:rPr lang="fr-CA" noProof="0" dirty="0" err="1"/>
              <a:t>internationally</a:t>
            </a:r>
            <a:r>
              <a:rPr lang="fr-CA" noProof="0" dirty="0"/>
              <a:t>, </a:t>
            </a:r>
            <a:r>
              <a:rPr lang="fr-CA" noProof="0" dirty="0" err="1"/>
              <a:t>colonization</a:t>
            </a:r>
            <a:r>
              <a:rPr lang="fr-CA" noProof="0" dirty="0"/>
              <a:t> has been </a:t>
            </a:r>
            <a:r>
              <a:rPr lang="fr-CA" noProof="0" dirty="0" err="1"/>
              <a:t>recognized</a:t>
            </a:r>
            <a:r>
              <a:rPr lang="fr-CA" noProof="0" dirty="0"/>
              <a:t> as a </a:t>
            </a:r>
            <a:r>
              <a:rPr lang="fr-CA" noProof="0" dirty="0" err="1"/>
              <a:t>having</a:t>
            </a:r>
            <a:r>
              <a:rPr lang="fr-CA" noProof="0" dirty="0"/>
              <a:t> a </a:t>
            </a:r>
            <a:r>
              <a:rPr lang="fr-CA" noProof="0" dirty="0" err="1"/>
              <a:t>fundamental</a:t>
            </a:r>
            <a:r>
              <a:rPr lang="fr-CA" noProof="0" dirty="0"/>
              <a:t> impact on the </a:t>
            </a:r>
            <a:r>
              <a:rPr lang="fr-CA" noProof="0" dirty="0" err="1"/>
              <a:t>health</a:t>
            </a:r>
            <a:r>
              <a:rPr lang="fr-CA" noProof="0" dirty="0"/>
              <a:t> of </a:t>
            </a:r>
            <a:r>
              <a:rPr lang="fr-CA" noProof="0" dirty="0" err="1"/>
              <a:t>Indigenous</a:t>
            </a:r>
            <a:r>
              <a:rPr lang="fr-CA" noProof="0" dirty="0"/>
              <a:t> peoples (Cunningham, 2009; </a:t>
            </a:r>
            <a:r>
              <a:rPr lang="fr-CA" noProof="0" dirty="0" err="1"/>
              <a:t>Mowbray</a:t>
            </a:r>
            <a:r>
              <a:rPr lang="fr-CA" noProof="0" dirty="0"/>
              <a:t>, 2007). » - First Peoples, Second Class </a:t>
            </a:r>
            <a:r>
              <a:rPr lang="fr-CA" noProof="0" dirty="0" err="1"/>
              <a:t>Treatment</a:t>
            </a:r>
            <a:r>
              <a:rPr lang="fr-CA" noProof="0" dirty="0"/>
              <a:t> </a:t>
            </a:r>
            <a:r>
              <a:rPr lang="fr-CA" u="sng" noProof="0" dirty="0">
                <a:solidFill>
                  <a:schemeClr val="hlink"/>
                </a:solidFill>
                <a:hlinkClick r:id="rId3"/>
              </a:rPr>
              <a:t>https://www.wellesleyinstitute.com/wp-content/uploads/2015/02/Summary-First-Peoples-Second-Class-Treatment-Final.pdf</a:t>
            </a:r>
            <a:r>
              <a:rPr lang="fr-CA" noProof="0" dirty="0"/>
              <a:t> </a:t>
            </a: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b="1" u="sng" noProof="0" dirty="0"/>
              <a:t>Traduction de la citation</a:t>
            </a:r>
            <a:endParaRPr lang="fr-CA" b="1" noProof="0" dirty="0"/>
          </a:p>
          <a:p>
            <a:pPr marL="0" lvl="0" indent="0" algn="l" rtl="0">
              <a:lnSpc>
                <a:spcPct val="100000"/>
              </a:lnSpc>
              <a:spcBef>
                <a:spcPts val="0"/>
              </a:spcBef>
              <a:spcAft>
                <a:spcPts val="0"/>
              </a:spcAft>
              <a:buSzPts val="1400"/>
              <a:buNone/>
            </a:pPr>
            <a:r>
              <a:rPr lang="fr-CA" noProof="0" dirty="0"/>
              <a:t>« Le racisme et la colonisation sont étroitement liés (Reading, 2013) et, ensemble, ils ont de profondes répercussions sur la santé des Autochtones au Canada. Tant au pays qu’à l’étranger, la colonisation a été reconnue comme ayant un impact fondamental sur la santé des Autochtones (Cunningham, 2009; </a:t>
            </a:r>
            <a:r>
              <a:rPr lang="fr-CA" noProof="0" dirty="0" err="1"/>
              <a:t>Mowbray</a:t>
            </a:r>
            <a:r>
              <a:rPr lang="fr-CA" noProof="0" dirty="0"/>
              <a:t>, 2007). »</a:t>
            </a: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noProof="0" dirty="0">
                <a:highlight>
                  <a:srgbClr val="00FFFF"/>
                </a:highlight>
              </a:rPr>
              <a:t>Il est important de comprendre le lien entre les droits fonciers et la santé des Autochtones.</a:t>
            </a:r>
          </a:p>
        </p:txBody>
      </p:sp>
      <p:sp>
        <p:nvSpPr>
          <p:cNvPr id="213" name="Google Shape;21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65fc7f95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165fc7f95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16666"/>
              </a:lnSpc>
              <a:spcBef>
                <a:spcPts val="0"/>
              </a:spcBef>
              <a:spcAft>
                <a:spcPts val="0"/>
              </a:spcAft>
              <a:buSzPts val="1400"/>
              <a:buNone/>
            </a:pPr>
            <a:r>
              <a:rPr lang="fr-CA" noProof="0" dirty="0">
                <a:solidFill>
                  <a:srgbClr val="2E3A41"/>
                </a:solidFill>
              </a:rPr>
              <a:t>Les premiers contacts entre Autochtones et Européens étaient liés à des questions de chasse à la baleine, de pêche et de traite des fourrures. Les Autochtones, spécialistes dans ces domaines, ont volontairement conclu des accords commerciaux</a:t>
            </a:r>
            <a:r>
              <a:rPr lang="fr-CA" noProof="0" dirty="0">
                <a:solidFill>
                  <a:srgbClr val="2E3A41"/>
                </a:solidFill>
                <a:highlight>
                  <a:srgbClr val="FFFF00"/>
                </a:highlight>
              </a:rPr>
              <a:t>. </a:t>
            </a:r>
            <a:r>
              <a:rPr lang="fr-CA" b="0" noProof="0" dirty="0">
                <a:solidFill>
                  <a:srgbClr val="FF0000"/>
                </a:solidFill>
              </a:rPr>
              <a:t>À mesure que la demande coloniale de terres a augmenté, les bandes des Premières Nations ont conclu une série d’ententes, puis des traités numérotés, avec le gouvernement britannique et les gouvernements fédéral et provinciaux.</a:t>
            </a:r>
          </a:p>
          <a:p>
            <a:pPr marL="0" marR="0" lvl="0" indent="0" algn="l" rtl="0">
              <a:lnSpc>
                <a:spcPct val="116666"/>
              </a:lnSpc>
              <a:spcBef>
                <a:spcPts val="0"/>
              </a:spcBef>
              <a:spcAft>
                <a:spcPts val="0"/>
              </a:spcAft>
              <a:buSzPts val="1400"/>
              <a:buNone/>
            </a:pPr>
            <a:endParaRPr lang="fr-CA" noProof="0" dirty="0">
              <a:solidFill>
                <a:srgbClr val="2E3A41"/>
              </a:solidFill>
            </a:endParaRPr>
          </a:p>
          <a:p>
            <a:pPr marL="0" marR="0" lvl="0" indent="0" algn="l" rtl="0">
              <a:lnSpc>
                <a:spcPct val="116666"/>
              </a:lnSpc>
              <a:spcBef>
                <a:spcPts val="0"/>
              </a:spcBef>
              <a:spcAft>
                <a:spcPts val="0"/>
              </a:spcAft>
              <a:buSzPts val="1400"/>
              <a:buNone/>
            </a:pPr>
            <a:r>
              <a:rPr lang="fr-CA" noProof="0" dirty="0">
                <a:solidFill>
                  <a:srgbClr val="2E3A41"/>
                </a:solidFill>
              </a:rPr>
              <a:t>Par ces traités, le gouvernement cherchait à </a:t>
            </a:r>
            <a:r>
              <a:rPr lang="fr-CA" b="0" i="0" noProof="0" dirty="0">
                <a:solidFill>
                  <a:srgbClr val="333333"/>
                </a:solidFill>
                <a:effectLst/>
                <a:latin typeface="Noto Sans" panose="020B0502040204020203" pitchFamily="34" charset="0"/>
              </a:rPr>
              <a:t>pousser les Autochtones à abandonner leur mode de vie en échange de terres ainsi que de biens et services pour les aider à s’adapter au monde en évolution</a:t>
            </a:r>
            <a:r>
              <a:rPr lang="fr-CA" noProof="0" dirty="0">
                <a:solidFill>
                  <a:srgbClr val="2E3A41"/>
                </a:solidFill>
              </a:rPr>
              <a:t>. Même si beaucoup des chefs avaient d’excellentes habiletés de négociation et se rendaient compte de ce qui se passait, les gouvernements avaient une approche « à prendre ou à laisser », rédigeant les conditions des traités sans aucune consultation. Par conséquent, dans de nombreux cas, les promesses des gouvernements n’ont pas été tenues, et d’autres terres autochtones ont été expropriées ou ont pu être prises par des colons. Les protestations des peuples autochtones concernant les revendications territoriales persistent aujourd’hui, et sont une source importante de méfiance et d’animosité envers les non-Autochtones et le gouvernement. </a:t>
            </a:r>
            <a:endParaRPr lang="fr-CA" sz="600" noProof="0" dirty="0"/>
          </a:p>
        </p:txBody>
      </p:sp>
      <p:sp>
        <p:nvSpPr>
          <p:cNvPr id="221" name="Google Shape;221;g2165fc7f950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sz="2400" noProof="0" dirty="0"/>
              <a:t>Aîné Albert Dumont </a:t>
            </a:r>
            <a:r>
              <a:rPr lang="fr-CA" sz="1100" noProof="0" dirty="0">
                <a:latin typeface="Arial"/>
                <a:ea typeface="Arial"/>
                <a:cs typeface="Arial"/>
                <a:sym typeface="Arial"/>
              </a:rPr>
              <a:t>: </a:t>
            </a:r>
            <a:r>
              <a:rPr lang="fr-CA" sz="1100" b="1" u="sng" noProof="0" dirty="0">
                <a:solidFill>
                  <a:schemeClr val="hlink"/>
                </a:solidFill>
                <a:latin typeface="Arial"/>
                <a:ea typeface="Arial"/>
                <a:cs typeface="Arial"/>
                <a:sym typeface="Arial"/>
                <a:hlinkClick r:id="rId3"/>
              </a:rPr>
              <a:t>http://www.kaltura.com/tiny/y9sav</a:t>
            </a:r>
            <a:r>
              <a:rPr lang="fr-CA" noProof="0" dirty="0"/>
              <a:t> (en anglais seulement)</a:t>
            </a:r>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fr-CA" sz="1800" noProof="0" dirty="0">
                <a:latin typeface="Calibri"/>
                <a:ea typeface="Calibri"/>
                <a:cs typeface="Calibri"/>
                <a:sym typeface="Calibri"/>
              </a:rPr>
              <a:t>Demandez à quelques personnes ayant répondu « Oui » sur quel territoire elles se trouvent (reportez-vous à l’exercice réalisé avant l’atelier à l’aide de l’application </a:t>
            </a:r>
            <a:r>
              <a:rPr lang="fr-CA" sz="1800" noProof="0" dirty="0" err="1">
                <a:latin typeface="Calibri"/>
                <a:ea typeface="Calibri"/>
                <a:cs typeface="Calibri"/>
                <a:sym typeface="Calibri"/>
              </a:rPr>
              <a:t>Whose</a:t>
            </a:r>
            <a:r>
              <a:rPr lang="fr-CA" sz="1800" noProof="0" dirty="0">
                <a:latin typeface="Calibri"/>
                <a:ea typeface="Calibri"/>
                <a:cs typeface="Calibri"/>
                <a:sym typeface="Calibri"/>
              </a:rPr>
              <a:t> Land ou de messages automatisés).</a:t>
            </a:r>
            <a:endParaRPr lang="fr-CA" noProof="0" dirty="0"/>
          </a:p>
          <a:p>
            <a:pPr marL="0" marR="0" lvl="0" indent="0" algn="l" rtl="0">
              <a:lnSpc>
                <a:spcPct val="107000"/>
              </a:lnSpc>
              <a:spcBef>
                <a:spcPts val="0"/>
              </a:spcBef>
              <a:spcAft>
                <a:spcPts val="0"/>
              </a:spcAft>
              <a:buSzPts val="1400"/>
              <a:buNone/>
            </a:pPr>
            <a:endParaRPr lang="fr-CA" sz="1800" noProof="0" dirty="0">
              <a:latin typeface="Calibri"/>
              <a:ea typeface="Calibri"/>
              <a:cs typeface="Calibri"/>
              <a:sym typeface="Calibri"/>
            </a:endParaRPr>
          </a:p>
          <a:p>
            <a:pPr marL="0" lvl="0" indent="0" algn="l" rtl="0">
              <a:lnSpc>
                <a:spcPct val="100000"/>
              </a:lnSpc>
              <a:spcBef>
                <a:spcPts val="0"/>
              </a:spcBef>
              <a:spcAft>
                <a:spcPts val="0"/>
              </a:spcAft>
              <a:buSzPts val="1400"/>
              <a:buNone/>
            </a:pPr>
            <a:r>
              <a:rPr lang="fr-CA" noProof="0" dirty="0"/>
              <a:t>Créez un sondage ou demandez simplement aux </a:t>
            </a:r>
            <a:r>
              <a:rPr lang="fr-CA" noProof="0" dirty="0" err="1"/>
              <a:t>participant·es</a:t>
            </a:r>
            <a:r>
              <a:rPr lang="fr-CA" noProof="0" dirty="0"/>
              <a:t> de répondre verbalement ou de lever la main.</a:t>
            </a:r>
          </a:p>
          <a:p>
            <a:pPr marL="0" lvl="0" indent="0" algn="l" rtl="0">
              <a:lnSpc>
                <a:spcPct val="100000"/>
              </a:lnSpc>
              <a:spcBef>
                <a:spcPts val="0"/>
              </a:spcBef>
              <a:spcAft>
                <a:spcPts val="0"/>
              </a:spcAft>
              <a:buSzPts val="1400"/>
              <a:buNone/>
            </a:pPr>
            <a:endParaRPr lang="fr-CA" noProof="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b="1" noProof="0" dirty="0"/>
              <a:t>Remarque : </a:t>
            </a:r>
            <a:r>
              <a:rPr lang="fr-CA" noProof="0" dirty="0"/>
              <a:t>Si la formation est offerte en ligne, vous pourrez probablement créer un sondage à l’aide du logiciel de vidéoconférence. Si la formation a lieu en personne, des outils comme </a:t>
            </a:r>
            <a:r>
              <a:rPr lang="fr-CA" noProof="0" dirty="0" err="1"/>
              <a:t>Poll</a:t>
            </a:r>
            <a:r>
              <a:rPr lang="fr-CA" noProof="0" dirty="0"/>
              <a:t> </a:t>
            </a:r>
            <a:r>
              <a:rPr lang="fr-CA" noProof="0" dirty="0" err="1"/>
              <a:t>Everywhere</a:t>
            </a:r>
            <a:r>
              <a:rPr lang="fr-CA" noProof="0" dirty="0"/>
              <a:t> peuvent vous être utiles (https://www.polleverywhere.com/).</a:t>
            </a:r>
          </a:p>
          <a:p>
            <a:pPr marL="0" marR="0" lvl="0" indent="0" algn="l" rtl="0">
              <a:lnSpc>
                <a:spcPct val="107000"/>
              </a:lnSpc>
              <a:spcBef>
                <a:spcPts val="0"/>
              </a:spcBef>
              <a:spcAft>
                <a:spcPts val="0"/>
              </a:spcAft>
              <a:buSzPts val="1400"/>
              <a:buNone/>
            </a:pPr>
            <a:endParaRPr lang="fr-CA" noProof="0" dirty="0"/>
          </a:p>
        </p:txBody>
      </p:sp>
      <p:sp>
        <p:nvSpPr>
          <p:cNvPr id="242" name="Google Shape;2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400" b="1" noProof="0" dirty="0">
                <a:solidFill>
                  <a:srgbClr val="000000"/>
                </a:solidFill>
                <a:latin typeface="Open Sans"/>
                <a:ea typeface="Open Sans"/>
                <a:cs typeface="Open Sans"/>
                <a:sym typeface="Open Sans"/>
              </a:rPr>
              <a:t>Questions de discussion</a:t>
            </a:r>
          </a:p>
          <a:p>
            <a:pPr marL="342900" marR="0" lvl="0" indent="-317500" algn="l" rtl="0">
              <a:lnSpc>
                <a:spcPct val="100000"/>
              </a:lnSpc>
              <a:spcBef>
                <a:spcPts val="0"/>
              </a:spcBef>
              <a:spcAft>
                <a:spcPts val="0"/>
              </a:spcAft>
              <a:buClr>
                <a:srgbClr val="000000"/>
              </a:buClr>
              <a:buSzPts val="600"/>
              <a:buFont typeface="Noto Sans Symbols"/>
              <a:buChar char="∙"/>
            </a:pPr>
            <a:r>
              <a:rPr lang="fr-CA" sz="1400" noProof="0" dirty="0">
                <a:solidFill>
                  <a:srgbClr val="000000"/>
                </a:solidFill>
                <a:latin typeface="Open Sans"/>
                <a:ea typeface="Open Sans"/>
                <a:cs typeface="Open Sans"/>
                <a:sym typeface="Open Sans"/>
              </a:rPr>
              <a:t>Quels sont les conflits territoriaux actuels dans votre communauté? </a:t>
            </a:r>
          </a:p>
          <a:p>
            <a:pPr marL="342900" marR="0" lvl="0" indent="-317500" algn="l" rtl="0">
              <a:lnSpc>
                <a:spcPct val="100000"/>
              </a:lnSpc>
              <a:spcBef>
                <a:spcPts val="0"/>
              </a:spcBef>
              <a:spcAft>
                <a:spcPts val="0"/>
              </a:spcAft>
              <a:buClr>
                <a:srgbClr val="000000"/>
              </a:buClr>
              <a:buSzPts val="600"/>
              <a:buFont typeface="Noto Sans Symbols"/>
              <a:buChar char="∙"/>
            </a:pPr>
            <a:r>
              <a:rPr lang="fr-CA" sz="1400" noProof="0" dirty="0">
                <a:solidFill>
                  <a:srgbClr val="000000"/>
                </a:solidFill>
                <a:latin typeface="Open Sans"/>
                <a:ea typeface="Open Sans"/>
                <a:cs typeface="Open Sans"/>
                <a:sym typeface="Open Sans"/>
              </a:rPr>
              <a:t>Quel est votre rôle dans la réconciliation si vous habitez actuellement sur des terres faisant l’objet d’un conflit? </a:t>
            </a:r>
          </a:p>
          <a:p>
            <a:pPr marL="342900" marR="0" lvl="0" indent="-317500" algn="l" rtl="0">
              <a:lnSpc>
                <a:spcPct val="100000"/>
              </a:lnSpc>
              <a:spcBef>
                <a:spcPts val="0"/>
              </a:spcBef>
              <a:spcAft>
                <a:spcPts val="0"/>
              </a:spcAft>
              <a:buClr>
                <a:srgbClr val="000000"/>
              </a:buClr>
              <a:buSzPts val="600"/>
              <a:buFont typeface="Noto Sans Symbols"/>
              <a:buChar char="∙"/>
            </a:pPr>
            <a:r>
              <a:rPr lang="fr-CA" sz="1400" noProof="0" dirty="0">
                <a:solidFill>
                  <a:srgbClr val="000000"/>
                </a:solidFill>
                <a:latin typeface="Open Sans"/>
                <a:ea typeface="Open Sans"/>
                <a:cs typeface="Open Sans"/>
                <a:sym typeface="Open Sans"/>
              </a:rPr>
              <a:t>En quoi la résolution du conflit vous profitera-t-elle aussi? </a:t>
            </a:r>
          </a:p>
          <a:p>
            <a:pPr marL="342900" marR="0" lvl="0" indent="-317500" algn="l" rtl="0">
              <a:lnSpc>
                <a:spcPct val="100000"/>
              </a:lnSpc>
              <a:spcBef>
                <a:spcPts val="0"/>
              </a:spcBef>
              <a:spcAft>
                <a:spcPts val="0"/>
              </a:spcAft>
              <a:buClr>
                <a:srgbClr val="000000"/>
              </a:buClr>
              <a:buSzPts val="600"/>
              <a:buFont typeface="Noto Sans Symbols"/>
              <a:buChar char="∙"/>
            </a:pPr>
            <a:endParaRPr lang="fr-CA" sz="800" noProof="0" dirty="0"/>
          </a:p>
          <a:p>
            <a:pPr marL="0" marR="0" lvl="0" indent="0" algn="l" rtl="0">
              <a:lnSpc>
                <a:spcPct val="100000"/>
              </a:lnSpc>
              <a:spcBef>
                <a:spcPts val="0"/>
              </a:spcBef>
              <a:spcAft>
                <a:spcPts val="0"/>
              </a:spcAft>
              <a:buClr>
                <a:schemeClr val="dk1"/>
              </a:buClr>
              <a:buSzPts val="1800"/>
              <a:buFont typeface="Calibri"/>
              <a:buNone/>
            </a:pPr>
            <a:r>
              <a:rPr lang="fr-CA" sz="1400" noProof="0" dirty="0">
                <a:latin typeface="Calibri"/>
                <a:ea typeface="Calibri"/>
                <a:cs typeface="Calibri"/>
                <a:sym typeface="Calibri"/>
              </a:rPr>
              <a:t>Vous pouvez utiliser la concession de </a:t>
            </a:r>
            <a:r>
              <a:rPr lang="fr-CA" sz="1400" noProof="0" dirty="0" err="1">
                <a:solidFill>
                  <a:srgbClr val="3C4043"/>
                </a:solidFill>
                <a:highlight>
                  <a:srgbClr val="FFFFFF"/>
                </a:highlight>
                <a:latin typeface="Calibri"/>
                <a:ea typeface="Calibri"/>
                <a:cs typeface="Calibri"/>
                <a:sym typeface="Calibri"/>
              </a:rPr>
              <a:t>Haldimand</a:t>
            </a:r>
            <a:r>
              <a:rPr lang="fr-CA" sz="1400" noProof="0" dirty="0">
                <a:solidFill>
                  <a:srgbClr val="3C4043"/>
                </a:solidFill>
                <a:highlight>
                  <a:srgbClr val="FFFFFF"/>
                </a:highlight>
                <a:latin typeface="Calibri"/>
                <a:ea typeface="Calibri"/>
                <a:cs typeface="Calibri"/>
                <a:sym typeface="Calibri"/>
              </a:rPr>
              <a:t> comme exemple, ou donner un exemple propre à votre province ou emplacement.</a:t>
            </a:r>
          </a:p>
          <a:p>
            <a:pPr marL="0" marR="0" lvl="0" indent="0" algn="l" rtl="0">
              <a:lnSpc>
                <a:spcPct val="100000"/>
              </a:lnSpc>
              <a:spcBef>
                <a:spcPts val="0"/>
              </a:spcBef>
              <a:spcAft>
                <a:spcPts val="0"/>
              </a:spcAft>
              <a:buClr>
                <a:schemeClr val="dk1"/>
              </a:buClr>
              <a:buSzPts val="1800"/>
              <a:buFont typeface="Calibri"/>
              <a:buNone/>
            </a:pPr>
            <a:endParaRPr lang="fr-CA" sz="1400" noProof="0" dirty="0">
              <a:solidFill>
                <a:srgbClr val="3C404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SzPts val="1400"/>
              <a:buNone/>
            </a:pPr>
            <a:r>
              <a:rPr lang="fr-CA" sz="1400" u="sng" noProof="0" dirty="0">
                <a:solidFill>
                  <a:srgbClr val="2E3A41"/>
                </a:solidFill>
                <a:latin typeface="Arial"/>
                <a:ea typeface="Arial"/>
                <a:cs typeface="Arial"/>
                <a:sym typeface="Arial"/>
              </a:rPr>
              <a:t>Proclamation de </a:t>
            </a:r>
            <a:r>
              <a:rPr lang="fr-CA" sz="1400" u="sng" noProof="0" dirty="0" err="1">
                <a:solidFill>
                  <a:srgbClr val="2E3A41"/>
                </a:solidFill>
                <a:latin typeface="Arial"/>
                <a:ea typeface="Arial"/>
                <a:cs typeface="Arial"/>
                <a:sym typeface="Arial"/>
              </a:rPr>
              <a:t>Haldimand</a:t>
            </a:r>
            <a:r>
              <a:rPr lang="fr-CA" sz="1400" u="sng" noProof="0" dirty="0">
                <a:solidFill>
                  <a:srgbClr val="2E3A41"/>
                </a:solidFill>
                <a:latin typeface="Arial"/>
                <a:ea typeface="Arial"/>
                <a:cs typeface="Arial"/>
                <a:sym typeface="Arial"/>
              </a:rPr>
              <a:t> </a:t>
            </a:r>
          </a:p>
          <a:p>
            <a:pPr marL="0" marR="0" lvl="0" indent="0" algn="l" rtl="0">
              <a:lnSpc>
                <a:spcPct val="100000"/>
              </a:lnSpc>
              <a:spcBef>
                <a:spcPts val="0"/>
              </a:spcBef>
              <a:spcAft>
                <a:spcPts val="0"/>
              </a:spcAft>
              <a:buSzPts val="1400"/>
              <a:buNone/>
            </a:pPr>
            <a:r>
              <a:rPr lang="fr-CA" sz="2000" b="0" i="0" noProof="0" dirty="0">
                <a:solidFill>
                  <a:srgbClr val="393939"/>
                </a:solidFill>
                <a:effectLst/>
                <a:latin typeface="Avenir"/>
              </a:rPr>
              <a:t>Le 25 octobre 1784, </a:t>
            </a:r>
            <a:r>
              <a:rPr lang="fr-CA" sz="1400" b="0" i="0" u="none" strike="noStrike" cap="none" noProof="0" dirty="0">
                <a:solidFill>
                  <a:srgbClr val="393939"/>
                </a:solidFill>
                <a:latin typeface="Avenir"/>
                <a:cs typeface="Calibri"/>
                <a:sym typeface="Calibri"/>
                <a:hlinkClick r:id="rId3">
                  <a:extLst>
                    <a:ext uri="{A12FA001-AC4F-418D-AE19-62706E023703}">
                      <ahyp:hlinkClr xmlns:ahyp="http://schemas.microsoft.com/office/drawing/2018/hyperlinkcolor" val="tx"/>
                    </a:ext>
                  </a:extLst>
                </a:hlinkClick>
              </a:rPr>
              <a:t>sir Frederick </a:t>
            </a:r>
            <a:r>
              <a:rPr lang="fr-CA" sz="1400" b="0" i="0" u="none" strike="noStrike" cap="none" noProof="0" dirty="0" err="1">
                <a:solidFill>
                  <a:srgbClr val="393939"/>
                </a:solidFill>
                <a:latin typeface="Avenir"/>
                <a:cs typeface="Calibri"/>
                <a:sym typeface="Calibri"/>
                <a:hlinkClick r:id="rId3">
                  <a:extLst>
                    <a:ext uri="{A12FA001-AC4F-418D-AE19-62706E023703}">
                      <ahyp:hlinkClr xmlns:ahyp="http://schemas.microsoft.com/office/drawing/2018/hyperlinkcolor" val="tx"/>
                    </a:ext>
                  </a:extLst>
                </a:hlinkClick>
              </a:rPr>
              <a:t>Haldimand</a:t>
            </a:r>
            <a:r>
              <a:rPr lang="fr-CA" sz="1400" b="0" i="0" u="none" strike="noStrike" cap="none" noProof="0" dirty="0">
                <a:solidFill>
                  <a:srgbClr val="393939"/>
                </a:solidFill>
                <a:latin typeface="Avenir"/>
                <a:cs typeface="Calibri"/>
                <a:sym typeface="Calibri"/>
              </a:rPr>
              <a:t>, </a:t>
            </a:r>
            <a:r>
              <a:rPr lang="fr-CA" sz="2000" b="0" i="0" noProof="0" dirty="0">
                <a:solidFill>
                  <a:srgbClr val="393939"/>
                </a:solidFill>
                <a:effectLst/>
                <a:latin typeface="Avenir"/>
              </a:rPr>
              <a:t>gouverneur du </a:t>
            </a:r>
            <a:r>
              <a:rPr lang="fr-CA" sz="1400" b="0" i="0" u="none" strike="noStrike" cap="none" noProof="0" dirty="0">
                <a:solidFill>
                  <a:srgbClr val="393939"/>
                </a:solidFill>
                <a:latin typeface="Avenir"/>
                <a:cs typeface="Calibri"/>
                <a:sym typeface="Calibri"/>
                <a:hlinkClick r:id="rId4">
                  <a:extLst>
                    <a:ext uri="{A12FA001-AC4F-418D-AE19-62706E023703}">
                      <ahyp:hlinkClr xmlns:ahyp="http://schemas.microsoft.com/office/drawing/2018/hyperlinkcolor" val="tx"/>
                    </a:ext>
                  </a:extLst>
                </a:hlinkClick>
              </a:rPr>
              <a:t>Québec</a:t>
            </a:r>
            <a:r>
              <a:rPr lang="fr-CA" sz="2000" b="0" i="0" noProof="0" dirty="0">
                <a:solidFill>
                  <a:srgbClr val="393939"/>
                </a:solidFill>
                <a:effectLst/>
                <a:latin typeface="Avenir"/>
              </a:rPr>
              <a:t>, signe un décret qui attribue des terres aux </a:t>
            </a:r>
            <a:r>
              <a:rPr lang="fr-CA" sz="1400" b="0" i="0" u="none" strike="noStrike" cap="none" noProof="0" dirty="0" err="1">
                <a:solidFill>
                  <a:srgbClr val="393939"/>
                </a:solidFill>
                <a:latin typeface="Avenir"/>
                <a:cs typeface="Calibri"/>
                <a:sym typeface="Calibri"/>
                <a:hlinkClick r:id="rId5">
                  <a:extLst>
                    <a:ext uri="{A12FA001-AC4F-418D-AE19-62706E023703}">
                      <ahyp:hlinkClr xmlns:ahyp="http://schemas.microsoft.com/office/drawing/2018/hyperlinkcolor" val="tx"/>
                    </a:ext>
                  </a:extLst>
                </a:hlinkClick>
              </a:rPr>
              <a:t>Haudenosaunee</a:t>
            </a:r>
            <a:r>
              <a:rPr lang="fr-CA" sz="2000" b="0" i="0" noProof="0" dirty="0">
                <a:solidFill>
                  <a:srgbClr val="393939"/>
                </a:solidFill>
                <a:effectLst/>
                <a:latin typeface="Avenir"/>
              </a:rPr>
              <a:t> (Iroquois), ou Six Nations, en compensation de leur alliance avec les forces britanniques durant la </a:t>
            </a:r>
            <a:r>
              <a:rPr lang="fr-CA" sz="1400" b="0" i="0" u="none" strike="noStrike" cap="none" noProof="0" dirty="0">
                <a:solidFill>
                  <a:srgbClr val="393939"/>
                </a:solidFill>
                <a:latin typeface="Avenir"/>
                <a:cs typeface="Calibri"/>
                <a:sym typeface="Calibri"/>
                <a:hlinkClick r:id="rId6">
                  <a:extLst>
                    <a:ext uri="{A12FA001-AC4F-418D-AE19-62706E023703}">
                      <ahyp:hlinkClr xmlns:ahyp="http://schemas.microsoft.com/office/drawing/2018/hyperlinkcolor" val="tx"/>
                    </a:ext>
                  </a:extLst>
                </a:hlinkClick>
              </a:rPr>
              <a:t>Révolution américaine</a:t>
            </a:r>
            <a:r>
              <a:rPr lang="fr-CA" sz="1400" b="0" i="0" u="none" strike="noStrike" cap="none" noProof="0" dirty="0">
                <a:solidFill>
                  <a:srgbClr val="393939"/>
                </a:solidFill>
                <a:latin typeface="Avenir"/>
                <a:cs typeface="Calibri"/>
                <a:sym typeface="Calibri"/>
              </a:rPr>
              <a:t> (1775-1783). Ce territoire, connu sous le nom de « Concession de </a:t>
            </a:r>
            <a:r>
              <a:rPr lang="fr-CA" sz="1400" b="0" i="0" u="none" strike="noStrike" cap="none" noProof="0" dirty="0" err="1">
                <a:solidFill>
                  <a:srgbClr val="393939"/>
                </a:solidFill>
                <a:latin typeface="Avenir"/>
                <a:cs typeface="Calibri"/>
                <a:sym typeface="Calibri"/>
              </a:rPr>
              <a:t>Haldimand</a:t>
            </a:r>
            <a:r>
              <a:rPr lang="fr-CA" sz="1400" b="0" i="0" u="none" strike="noStrike" cap="none" noProof="0" dirty="0">
                <a:solidFill>
                  <a:srgbClr val="393939"/>
                </a:solidFill>
                <a:latin typeface="Avenir"/>
                <a:cs typeface="Calibri"/>
                <a:sym typeface="Calibri"/>
              </a:rPr>
              <a:t> » ou « Terres de </a:t>
            </a:r>
            <a:r>
              <a:rPr lang="fr-CA" sz="1400" b="0" i="0" u="none" strike="noStrike" cap="none" noProof="0" dirty="0" err="1">
                <a:solidFill>
                  <a:srgbClr val="393939"/>
                </a:solidFill>
                <a:latin typeface="Avenir"/>
                <a:cs typeface="Calibri"/>
                <a:sym typeface="Calibri"/>
              </a:rPr>
              <a:t>Haldimand</a:t>
            </a:r>
            <a:r>
              <a:rPr lang="fr-CA" sz="1400" b="0" i="0" u="none" strike="noStrike" cap="none" noProof="0" dirty="0">
                <a:solidFill>
                  <a:srgbClr val="393939"/>
                </a:solidFill>
                <a:latin typeface="Avenir"/>
                <a:cs typeface="Calibri"/>
                <a:sym typeface="Calibri"/>
              </a:rPr>
              <a:t> », s’étend sur 10 km de chaque </a:t>
            </a:r>
            <a:r>
              <a:rPr lang="fr-CA" sz="2000" b="0" i="0" noProof="0" dirty="0">
                <a:solidFill>
                  <a:srgbClr val="393939"/>
                </a:solidFill>
                <a:effectLst/>
                <a:latin typeface="Avenir"/>
              </a:rPr>
              <a:t>côté de la </a:t>
            </a:r>
            <a:r>
              <a:rPr lang="fr-CA" sz="1400" b="0" i="0" u="none" strike="noStrike" cap="none" noProof="0" dirty="0">
                <a:solidFill>
                  <a:srgbClr val="393939"/>
                </a:solidFill>
                <a:latin typeface="Avenir"/>
                <a:cs typeface="Calibri"/>
                <a:sym typeface="Calibri"/>
                <a:hlinkClick r:id="rId7">
                  <a:extLst>
                    <a:ext uri="{A12FA001-AC4F-418D-AE19-62706E023703}">
                      <ahyp:hlinkClr xmlns:ahyp="http://schemas.microsoft.com/office/drawing/2018/hyperlinkcolor" val="tx"/>
                    </a:ext>
                  </a:extLst>
                </a:hlinkClick>
              </a:rPr>
              <a:t>rivière Grand</a:t>
            </a:r>
            <a:r>
              <a:rPr lang="fr-CA" sz="1400" b="0" i="0" u="none" strike="noStrike" cap="none" noProof="0" dirty="0">
                <a:solidFill>
                  <a:srgbClr val="393939"/>
                </a:solidFill>
                <a:latin typeface="Avenir"/>
                <a:cs typeface="Calibri"/>
                <a:sym typeface="Calibri"/>
              </a:rPr>
              <a:t> </a:t>
            </a:r>
            <a:r>
              <a:rPr lang="fr-CA" sz="2000" b="0" i="0" noProof="0" dirty="0">
                <a:solidFill>
                  <a:srgbClr val="393939"/>
                </a:solidFill>
                <a:effectLst/>
                <a:latin typeface="Avenir"/>
              </a:rPr>
              <a:t>(sud-ouest de l</a:t>
            </a:r>
            <a:r>
              <a:rPr lang="fr-CA" sz="1400" b="0" i="0" u="sng" strike="noStrike" cap="none" noProof="0" dirty="0">
                <a:solidFill>
                  <a:srgbClr val="393939"/>
                </a:solidFill>
                <a:effectLst/>
                <a:latin typeface="Avenir"/>
                <a:cs typeface="Calibri"/>
                <a:sym typeface="Calibri"/>
                <a:hlinkClick r:id="rId8">
                  <a:extLst>
                    <a:ext uri="{A12FA001-AC4F-418D-AE19-62706E023703}">
                      <ahyp:hlinkClr xmlns:ahyp="http://schemas.microsoft.com/office/drawing/2018/hyperlinkcolor" val="tx"/>
                    </a:ext>
                  </a:extLst>
                </a:hlinkClick>
              </a:rPr>
              <a:t>’</a:t>
            </a:r>
            <a:r>
              <a:rPr lang="fr-CA" sz="1400" b="0" i="0" u="none" strike="noStrike" cap="none" noProof="0" dirty="0">
                <a:solidFill>
                  <a:srgbClr val="393939"/>
                </a:solidFill>
                <a:latin typeface="Avenir"/>
                <a:cs typeface="Calibri"/>
                <a:sym typeface="Calibri"/>
                <a:hlinkClick r:id="rId8">
                  <a:extLst>
                    <a:ext uri="{A12FA001-AC4F-418D-AE19-62706E023703}">
                      <ahyp:hlinkClr xmlns:ahyp="http://schemas.microsoft.com/office/drawing/2018/hyperlinkcolor" val="tx"/>
                    </a:ext>
                  </a:extLst>
                </a:hlinkClick>
              </a:rPr>
              <a:t>Ontario</a:t>
            </a:r>
            <a:r>
              <a:rPr lang="fr-CA" sz="2000" b="0" i="0" noProof="0" dirty="0">
                <a:solidFill>
                  <a:srgbClr val="393939"/>
                </a:solidFill>
                <a:effectLst/>
                <a:latin typeface="Avenir"/>
              </a:rPr>
              <a:t>), de sa source jusqu’au </a:t>
            </a:r>
            <a:r>
              <a:rPr lang="fr-CA" sz="1400" b="0" i="0" u="none" strike="noStrike" cap="none" noProof="0" dirty="0">
                <a:solidFill>
                  <a:srgbClr val="393939"/>
                </a:solidFill>
                <a:latin typeface="Avenir"/>
                <a:cs typeface="Calibri"/>
                <a:sym typeface="Calibri"/>
                <a:hlinkClick r:id="rId9">
                  <a:extLst>
                    <a:ext uri="{A12FA001-AC4F-418D-AE19-62706E023703}">
                      <ahyp:hlinkClr xmlns:ahyp="http://schemas.microsoft.com/office/drawing/2018/hyperlinkcolor" val="tx"/>
                    </a:ext>
                  </a:extLst>
                </a:hlinkClick>
              </a:rPr>
              <a:t>lac Érié</a:t>
            </a:r>
            <a:r>
              <a:rPr lang="fr-CA" sz="2000" b="0" i="0" noProof="0" dirty="0">
                <a:solidFill>
                  <a:srgbClr val="393939"/>
                </a:solidFill>
                <a:effectLst/>
                <a:latin typeface="Avenir"/>
              </a:rPr>
              <a:t>. À la fin du 18</a:t>
            </a:r>
            <a:r>
              <a:rPr lang="fr-CA" sz="2000" b="0" i="0" baseline="30000" noProof="0" dirty="0">
                <a:solidFill>
                  <a:srgbClr val="393939"/>
                </a:solidFill>
                <a:effectLst/>
                <a:latin typeface="Avenir"/>
              </a:rPr>
              <a:t>e</a:t>
            </a:r>
            <a:r>
              <a:rPr lang="fr-CA" sz="2000" b="0" i="0" noProof="0" dirty="0">
                <a:solidFill>
                  <a:srgbClr val="393939"/>
                </a:solidFill>
                <a:effectLst/>
                <a:latin typeface="Avenir"/>
              </a:rPr>
              <a:t> et tout au long du 19</a:t>
            </a:r>
            <a:r>
              <a:rPr lang="fr-CA" sz="2000" b="0" i="0" baseline="30000" noProof="0" dirty="0">
                <a:solidFill>
                  <a:srgbClr val="393939"/>
                </a:solidFill>
                <a:effectLst/>
                <a:latin typeface="Avenir"/>
              </a:rPr>
              <a:t>e</a:t>
            </a:r>
            <a:r>
              <a:rPr lang="fr-CA" sz="2000" b="0" i="0" noProof="0" dirty="0">
                <a:solidFill>
                  <a:srgbClr val="393939"/>
                </a:solidFill>
                <a:effectLst/>
                <a:latin typeface="Avenir"/>
              </a:rPr>
              <a:t> siècle, la </a:t>
            </a:r>
            <a:r>
              <a:rPr lang="fr-CA" sz="1400" b="0" i="0" u="none" strike="noStrike" cap="none" noProof="0" dirty="0">
                <a:solidFill>
                  <a:srgbClr val="393939"/>
                </a:solidFill>
                <a:latin typeface="Avenir"/>
                <a:sym typeface="Calibri"/>
                <a:hlinkClick r:id="rId10">
                  <a:extLst>
                    <a:ext uri="{A12FA001-AC4F-418D-AE19-62706E023703}">
                      <ahyp:hlinkClr xmlns:ahyp="http://schemas.microsoft.com/office/drawing/2018/hyperlinkcolor" val="tx"/>
                    </a:ext>
                  </a:extLst>
                </a:hlinkClick>
              </a:rPr>
              <a:t>Couronne</a:t>
            </a:r>
            <a:r>
              <a:rPr lang="fr-CA" sz="1400" b="0" i="0" u="none" strike="noStrike" cap="none" noProof="0" dirty="0">
                <a:solidFill>
                  <a:srgbClr val="393939"/>
                </a:solidFill>
                <a:latin typeface="Avenir"/>
                <a:sym typeface="Calibri"/>
              </a:rPr>
              <a:t> </a:t>
            </a:r>
            <a:r>
              <a:rPr lang="fr-CA" sz="2000" b="0" i="0" noProof="0" dirty="0">
                <a:solidFill>
                  <a:srgbClr val="393939"/>
                </a:solidFill>
                <a:effectLst/>
                <a:latin typeface="Avenir"/>
              </a:rPr>
              <a:t>et les </a:t>
            </a:r>
            <a:r>
              <a:rPr lang="fr-CA" sz="2000" b="0" i="0" noProof="0" dirty="0" err="1">
                <a:solidFill>
                  <a:srgbClr val="393939"/>
                </a:solidFill>
                <a:effectLst/>
                <a:latin typeface="Avenir"/>
              </a:rPr>
              <a:t>Haudenosaunee</a:t>
            </a:r>
            <a:r>
              <a:rPr lang="fr-CA" sz="2000" b="0" i="0" noProof="0" dirty="0">
                <a:solidFill>
                  <a:srgbClr val="393939"/>
                </a:solidFill>
                <a:effectLst/>
                <a:latin typeface="Avenir"/>
              </a:rPr>
              <a:t> se disputent la propriété de ces terres. Les négociations concernant le titre de propriété des terres de </a:t>
            </a:r>
            <a:r>
              <a:rPr lang="fr-CA" sz="2000" b="0" i="0" noProof="0" dirty="0" err="1">
                <a:solidFill>
                  <a:srgbClr val="393939"/>
                </a:solidFill>
                <a:effectLst/>
                <a:latin typeface="Avenir"/>
              </a:rPr>
              <a:t>Haldimand</a:t>
            </a:r>
            <a:r>
              <a:rPr lang="fr-CA" sz="2000" b="0" i="0" noProof="0" dirty="0">
                <a:solidFill>
                  <a:srgbClr val="393939"/>
                </a:solidFill>
                <a:effectLst/>
                <a:latin typeface="Avenir"/>
              </a:rPr>
              <a:t> se poursuivent encore aujourd’hui entre le gouvernement canadien et la Confédération des Six Nations.</a:t>
            </a:r>
          </a:p>
          <a:p>
            <a:pPr marL="0" marR="0" lvl="0" indent="0" algn="l" rtl="0">
              <a:lnSpc>
                <a:spcPct val="100000"/>
              </a:lnSpc>
              <a:spcBef>
                <a:spcPts val="0"/>
              </a:spcBef>
              <a:spcAft>
                <a:spcPts val="0"/>
              </a:spcAft>
              <a:buSzPts val="1400"/>
              <a:buNone/>
            </a:pPr>
            <a:endParaRPr lang="fr-CA" sz="2000" b="0" i="0" noProof="0" dirty="0">
              <a:solidFill>
                <a:srgbClr val="393939"/>
              </a:solidFill>
              <a:effectLst/>
              <a:latin typeface="Avenir"/>
              <a:ea typeface="Avenir"/>
              <a:cs typeface="Avenir"/>
              <a:sym typeface="Avenir"/>
            </a:endParaRPr>
          </a:p>
          <a:p>
            <a:pPr marL="0" marR="0" lvl="0" indent="0" algn="l" rtl="0">
              <a:lnSpc>
                <a:spcPct val="100000"/>
              </a:lnSpc>
              <a:spcBef>
                <a:spcPts val="0"/>
              </a:spcBef>
              <a:spcAft>
                <a:spcPts val="0"/>
              </a:spcAft>
              <a:buClr>
                <a:schemeClr val="dk1"/>
              </a:buClr>
              <a:buSzPts val="1800"/>
              <a:buFont typeface="Calibri"/>
              <a:buNone/>
            </a:pPr>
            <a:endParaRPr lang="fr-CA" sz="1400" noProof="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fr-CA" sz="800" noProof="0" dirty="0"/>
          </a:p>
        </p:txBody>
      </p:sp>
      <p:sp>
        <p:nvSpPr>
          <p:cNvPr id="249" name="Google Shape;2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300" b="1" u="sng" noProof="0" dirty="0">
                <a:solidFill>
                  <a:srgbClr val="393939"/>
                </a:solidFill>
                <a:latin typeface="Avenir"/>
                <a:ea typeface="Avenir"/>
                <a:cs typeface="Avenir"/>
                <a:sym typeface="Avenir"/>
              </a:rPr>
              <a:t>Traduction de la citation</a:t>
            </a:r>
            <a:r>
              <a:rPr lang="fr-CA" sz="1300" b="1" u="none" noProof="0" dirty="0">
                <a:solidFill>
                  <a:srgbClr val="393939"/>
                </a:solidFill>
                <a:latin typeface="Avenir"/>
                <a:ea typeface="Avenir"/>
                <a:cs typeface="Avenir"/>
                <a:sym typeface="Avenir"/>
              </a:rPr>
              <a:t> </a:t>
            </a:r>
            <a:endParaRPr lang="fr-CA" sz="1300" noProof="0" dirty="0">
              <a:solidFill>
                <a:srgbClr val="393939"/>
              </a:solidFill>
              <a:latin typeface="Avenir"/>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300" noProof="0" dirty="0">
                <a:solidFill>
                  <a:srgbClr val="393939"/>
                </a:solidFill>
                <a:latin typeface="Avenir"/>
                <a:ea typeface="Avenir"/>
                <a:cs typeface="Avenir"/>
                <a:sym typeface="Avenir"/>
              </a:rPr>
              <a:t>« L’enseignement reçu dans les pensionnats avait pour but de convertir les jeunes autochtones au christianisme et de les dépouiller de leur culture, de leurs valeurs et de leurs comportements sociaux afin de les </a:t>
            </a:r>
            <a:r>
              <a:rPr lang="fr-CA" sz="1400" noProof="0" dirty="0">
                <a:solidFill>
                  <a:srgbClr val="393939"/>
                </a:solidFill>
                <a:latin typeface="Avenir"/>
                <a:ea typeface="Avenir"/>
                <a:cs typeface="Avenir"/>
                <a:sym typeface="Avenir"/>
              </a:rPr>
              <a:t>“</a:t>
            </a:r>
            <a:r>
              <a:rPr lang="fr-CA" sz="1400" noProof="0" dirty="0"/>
              <a:t>occidentaliser”. »</a:t>
            </a:r>
          </a:p>
          <a:p>
            <a:pPr marL="0" marR="0" lvl="0" indent="0" algn="l" rtl="0">
              <a:lnSpc>
                <a:spcPct val="100000"/>
              </a:lnSpc>
              <a:spcBef>
                <a:spcPts val="0"/>
              </a:spcBef>
              <a:spcAft>
                <a:spcPts val="0"/>
              </a:spcAft>
              <a:buSzPts val="1400"/>
              <a:buNone/>
            </a:pPr>
            <a:endParaRPr lang="fr-CA" sz="1300" noProof="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fr-CA" sz="1300" noProof="0" dirty="0">
                <a:solidFill>
                  <a:srgbClr val="393939"/>
                </a:solidFill>
                <a:latin typeface="Avenir"/>
                <a:ea typeface="Avenir"/>
                <a:cs typeface="Avenir"/>
                <a:sym typeface="Avenir"/>
              </a:rPr>
              <a:t>Les pensionnats </a:t>
            </a:r>
            <a:r>
              <a:rPr lang="fr-CA" sz="2000" b="0" i="0" noProof="0" dirty="0">
                <a:solidFill>
                  <a:srgbClr val="393939"/>
                </a:solidFill>
                <a:effectLst/>
                <a:latin typeface="Avenir"/>
              </a:rPr>
              <a:t>étaient des écoles subventionnées par le gouvernement et dirigées par les églises.</a:t>
            </a:r>
            <a:br>
              <a:rPr lang="fr-CA" sz="2000" b="0" i="0" noProof="0" dirty="0">
                <a:solidFill>
                  <a:srgbClr val="393939"/>
                </a:solidFill>
                <a:effectLst/>
                <a:latin typeface="Avenir"/>
              </a:rPr>
            </a:br>
            <a:endParaRPr lang="fr-CA" sz="1300" noProof="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fr-CA" sz="2000" b="1" i="0" noProof="0" dirty="0">
                <a:solidFill>
                  <a:srgbClr val="393939"/>
                </a:solidFill>
                <a:effectLst/>
                <a:latin typeface="Avenir"/>
              </a:rPr>
              <a:t>Quel était le but des pensionnats?</a:t>
            </a:r>
          </a:p>
          <a:p>
            <a:pPr marL="0" marR="0" lvl="0" indent="0" algn="l" rtl="0">
              <a:lnSpc>
                <a:spcPct val="100000"/>
              </a:lnSpc>
              <a:spcBef>
                <a:spcPts val="0"/>
              </a:spcBef>
              <a:spcAft>
                <a:spcPts val="0"/>
              </a:spcAft>
              <a:buSzPts val="1400"/>
              <a:buNone/>
            </a:pPr>
            <a:r>
              <a:rPr lang="fr-CA" sz="2000" b="0" i="0" noProof="0" dirty="0">
                <a:solidFill>
                  <a:srgbClr val="393939"/>
                </a:solidFill>
                <a:effectLst/>
                <a:latin typeface="Avenir"/>
              </a:rPr>
              <a:t>Le but des pensionnats était d’éduquer les jeunes autochtones, de les convertir au christianisme et de les assimiler à la société canadienne</a:t>
            </a:r>
            <a:r>
              <a:rPr lang="fr-CA" sz="1300" noProof="0" dirty="0">
                <a:solidFill>
                  <a:srgbClr val="393939"/>
                </a:solidFill>
                <a:latin typeface="Avenir"/>
                <a:ea typeface="Avenir"/>
                <a:cs typeface="Avenir"/>
                <a:sym typeface="Avenir"/>
              </a:rPr>
              <a:t>.</a:t>
            </a:r>
            <a:endParaRPr lang="fr-CA" sz="700" noProof="0" dirty="0"/>
          </a:p>
          <a:p>
            <a:pPr marL="0" marR="0" lvl="0" indent="0" algn="l" rtl="0">
              <a:lnSpc>
                <a:spcPct val="100000"/>
              </a:lnSpc>
              <a:spcBef>
                <a:spcPts val="0"/>
              </a:spcBef>
              <a:spcAft>
                <a:spcPts val="0"/>
              </a:spcAft>
              <a:buSzPts val="1400"/>
              <a:buNone/>
            </a:pPr>
            <a:endParaRPr lang="fr-CA" sz="1300" noProof="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fr-CA" sz="2000" b="1" i="0" noProof="0" dirty="0">
                <a:solidFill>
                  <a:srgbClr val="393939"/>
                </a:solidFill>
                <a:effectLst/>
                <a:latin typeface="Avenir"/>
              </a:rPr>
              <a:t>Combien d’élèves ont fréquenté les pensionnats?</a:t>
            </a:r>
          </a:p>
          <a:p>
            <a:pPr marL="0" marR="0" lvl="0" indent="0" algn="l" rtl="0">
              <a:lnSpc>
                <a:spcPct val="100000"/>
              </a:lnSpc>
              <a:spcBef>
                <a:spcPts val="0"/>
              </a:spcBef>
              <a:spcAft>
                <a:spcPts val="0"/>
              </a:spcAft>
              <a:buSzPts val="1400"/>
              <a:buNone/>
            </a:pPr>
            <a:r>
              <a:rPr lang="fr-CA" sz="2000" b="0" i="0" noProof="0" dirty="0">
                <a:solidFill>
                  <a:srgbClr val="393939"/>
                </a:solidFill>
                <a:effectLst/>
                <a:latin typeface="Avenir"/>
              </a:rPr>
              <a:t>On estime à 150 000 le nombre d’enfants ayant fréquenté les pensionnats</a:t>
            </a:r>
            <a:r>
              <a:rPr lang="fr-CA" sz="1300" noProof="0" dirty="0">
                <a:solidFill>
                  <a:srgbClr val="393939"/>
                </a:solidFill>
                <a:latin typeface="Avenir"/>
                <a:ea typeface="Avenir"/>
                <a:cs typeface="Avenir"/>
                <a:sym typeface="Avenir"/>
              </a:rPr>
              <a:t>.</a:t>
            </a:r>
            <a:endParaRPr lang="fr-CA" sz="13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lang="fr-CA" sz="1300" noProof="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fr-CA" sz="2000" b="1" i="0" noProof="0" dirty="0">
                <a:solidFill>
                  <a:srgbClr val="393939"/>
                </a:solidFill>
                <a:effectLst/>
                <a:latin typeface="Avenir"/>
              </a:rPr>
              <a:t>Combien de pensionnats y avait-il au Canada</a:t>
            </a:r>
            <a:r>
              <a:rPr lang="fr-CA" sz="1300" b="1" noProof="0" dirty="0">
                <a:solidFill>
                  <a:srgbClr val="393939"/>
                </a:solidFill>
                <a:latin typeface="Avenir"/>
                <a:ea typeface="Avenir"/>
                <a:cs typeface="Avenir"/>
                <a:sym typeface="Avenir"/>
              </a:rPr>
              <a:t>?</a:t>
            </a:r>
            <a:endParaRPr lang="fr-CA" sz="1300" b="1"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2000" b="0" i="0" noProof="0" dirty="0">
                <a:solidFill>
                  <a:srgbClr val="393939"/>
                </a:solidFill>
                <a:effectLst/>
                <a:latin typeface="Avenir"/>
              </a:rPr>
              <a:t>Au total, on dénombre environ 130 pensionnats au Canada entre 1831 et 1996.</a:t>
            </a:r>
          </a:p>
          <a:p>
            <a:pPr marL="0" marR="0" lvl="0" indent="0" algn="l" rtl="0">
              <a:lnSpc>
                <a:spcPct val="100000"/>
              </a:lnSpc>
              <a:spcBef>
                <a:spcPts val="0"/>
              </a:spcBef>
              <a:spcAft>
                <a:spcPts val="0"/>
              </a:spcAft>
              <a:buSzPts val="1400"/>
              <a:buNone/>
            </a:pPr>
            <a:r>
              <a:rPr lang="fr-CA" sz="2000" b="0" i="0" noProof="0" dirty="0">
                <a:solidFill>
                  <a:srgbClr val="393939"/>
                </a:solidFill>
                <a:effectLst/>
                <a:latin typeface="Avenir"/>
              </a:rPr>
              <a:t>C’est en 1931 que l’on en comptait le plus au pays, soit 80.</a:t>
            </a:r>
            <a:endParaRPr lang="fr-CA" sz="13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lang="fr-CA" sz="1300" noProof="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fr-CA" sz="2000" b="1" i="0" noProof="0" dirty="0">
                <a:solidFill>
                  <a:srgbClr val="393939"/>
                </a:solidFill>
                <a:effectLst/>
                <a:latin typeface="Avenir"/>
              </a:rPr>
              <a:t>Quand a-t-on ouvert le premier pensionnat au Canada</a:t>
            </a:r>
            <a:r>
              <a:rPr lang="fr-CA" sz="1300" b="1" noProof="0" dirty="0">
                <a:solidFill>
                  <a:srgbClr val="393939"/>
                </a:solidFill>
                <a:latin typeface="Avenir"/>
                <a:ea typeface="Avenir"/>
                <a:cs typeface="Avenir"/>
                <a:sym typeface="Avenir"/>
              </a:rPr>
              <a:t>?</a:t>
            </a:r>
            <a:endParaRPr lang="fr-CA" sz="1300" b="1"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2000" b="0" i="0" noProof="0" dirty="0">
                <a:solidFill>
                  <a:srgbClr val="393939"/>
                </a:solidFill>
                <a:effectLst/>
                <a:latin typeface="Avenir"/>
              </a:rPr>
              <a:t>L’Institut Mohawk de Brantford, en Ontario, a ouvert ses portes en 1831.</a:t>
            </a:r>
          </a:p>
          <a:p>
            <a:pPr marL="0" marR="0" lvl="0" indent="0" algn="l" rtl="0">
              <a:lnSpc>
                <a:spcPct val="100000"/>
              </a:lnSpc>
              <a:spcBef>
                <a:spcPts val="0"/>
              </a:spcBef>
              <a:spcAft>
                <a:spcPts val="0"/>
              </a:spcAft>
              <a:buSzPts val="1400"/>
              <a:buNone/>
            </a:pPr>
            <a:endParaRPr lang="fr-CA" sz="1300" noProof="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fr-CA" sz="2000" b="1" i="0" noProof="0" dirty="0">
                <a:solidFill>
                  <a:srgbClr val="393939"/>
                </a:solidFill>
                <a:effectLst/>
                <a:latin typeface="Avenir"/>
              </a:rPr>
              <a:t>Quand a-t-on fermé le dernier pensionnat au Canada</a:t>
            </a:r>
            <a:r>
              <a:rPr lang="fr-CA" sz="1300" b="1" noProof="0" dirty="0">
                <a:solidFill>
                  <a:srgbClr val="393939"/>
                </a:solidFill>
                <a:latin typeface="Avenir"/>
                <a:ea typeface="Avenir"/>
                <a:cs typeface="Avenir"/>
                <a:sym typeface="Avenir"/>
              </a:rPr>
              <a:t>?</a:t>
            </a:r>
            <a:endParaRPr lang="fr-CA" sz="1300" b="1"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2000" b="0" i="0" noProof="0" dirty="0">
                <a:solidFill>
                  <a:srgbClr val="393939"/>
                </a:solidFill>
                <a:effectLst/>
                <a:latin typeface="Avenir"/>
              </a:rPr>
              <a:t>Le pensionnat Gordon à </a:t>
            </a:r>
            <a:r>
              <a:rPr lang="fr-CA" sz="2000" b="0" i="0" noProof="0" dirty="0" err="1">
                <a:solidFill>
                  <a:srgbClr val="393939"/>
                </a:solidFill>
                <a:effectLst/>
                <a:latin typeface="Avenir"/>
              </a:rPr>
              <a:t>Punnichy</a:t>
            </a:r>
            <a:r>
              <a:rPr lang="fr-CA" sz="2000" b="0" i="0" noProof="0" dirty="0">
                <a:solidFill>
                  <a:srgbClr val="393939"/>
                </a:solidFill>
                <a:effectLst/>
                <a:latin typeface="Avenir"/>
              </a:rPr>
              <a:t>, en Saskatchewan, a fermé ses portes en 1996.</a:t>
            </a:r>
            <a:endParaRPr lang="fr-CA" sz="1300" noProof="0" dirty="0">
              <a:latin typeface="Cambria"/>
              <a:ea typeface="Cambria"/>
              <a:cs typeface="Cambria"/>
              <a:sym typeface="Cambria"/>
            </a:endParaRPr>
          </a:p>
        </p:txBody>
      </p:sp>
      <p:sp>
        <p:nvSpPr>
          <p:cNvPr id="269" name="Google Shape;26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Le Groupe de rédaction sur la santé des Autochtones du Collège royal</a:t>
            </a:r>
            <a:r>
              <a:rPr lang="en-US" dirty="0"/>
              <a:t>:</a:t>
            </a:r>
          </a:p>
          <a:p>
            <a:pPr marL="228600" lvl="0" indent="-228600" algn="l" rtl="0">
              <a:spcBef>
                <a:spcPts val="0"/>
              </a:spcBef>
              <a:spcAft>
                <a:spcPts val="0"/>
              </a:spcAft>
              <a:buFont typeface="Arial" panose="020B0604020202020204" pitchFamily="34" charset="0"/>
              <a:buChar char="•"/>
            </a:pPr>
            <a:r>
              <a:rPr lang="en-US" dirty="0"/>
              <a:t>Marcia Anderson, MD, MPH, FRCPC</a:t>
            </a:r>
          </a:p>
          <a:p>
            <a:pPr marL="228600" lvl="0" indent="-228600" algn="l" rtl="0">
              <a:spcBef>
                <a:spcPts val="0"/>
              </a:spcBef>
              <a:spcAft>
                <a:spcPts val="0"/>
              </a:spcAft>
              <a:buFont typeface="Arial" panose="020B0604020202020204" pitchFamily="34" charset="0"/>
              <a:buChar char="•"/>
            </a:pPr>
            <a:r>
              <a:rPr lang="en-US" dirty="0"/>
              <a:t>Cheryl </a:t>
            </a:r>
            <a:r>
              <a:rPr lang="en-US" dirty="0" err="1"/>
              <a:t>Barnabe</a:t>
            </a:r>
            <a:r>
              <a:rPr lang="en-US" dirty="0"/>
              <a:t>, MD, MSc, FRCPC</a:t>
            </a:r>
          </a:p>
          <a:p>
            <a:pPr marL="228600" lvl="0" indent="-228600" algn="l" rtl="0">
              <a:spcBef>
                <a:spcPts val="0"/>
              </a:spcBef>
              <a:spcAft>
                <a:spcPts val="0"/>
              </a:spcAft>
              <a:buFont typeface="Arial" panose="020B0604020202020204" pitchFamily="34" charset="0"/>
              <a:buChar char="•"/>
            </a:pPr>
            <a:r>
              <a:rPr lang="en-US" dirty="0"/>
              <a:t>Carrie Bourassa, PhD</a:t>
            </a:r>
          </a:p>
          <a:p>
            <a:pPr marL="228600" lvl="0" indent="-228600" algn="l" rtl="0">
              <a:spcBef>
                <a:spcPts val="0"/>
              </a:spcBef>
              <a:spcAft>
                <a:spcPts val="0"/>
              </a:spcAft>
              <a:buFont typeface="Arial" panose="020B0604020202020204" pitchFamily="34" charset="0"/>
              <a:buChar char="•"/>
            </a:pPr>
            <a:r>
              <a:rPr lang="en-US" dirty="0"/>
              <a:t>Allison Crawford, MD, FRCPC, PhD</a:t>
            </a:r>
          </a:p>
          <a:p>
            <a:pPr marL="228600" lvl="0" indent="-228600" algn="l" rtl="0">
              <a:spcBef>
                <a:spcPts val="0"/>
              </a:spcBef>
              <a:spcAft>
                <a:spcPts val="0"/>
              </a:spcAft>
              <a:buFont typeface="Arial" panose="020B0604020202020204" pitchFamily="34" charset="0"/>
              <a:buChar char="•"/>
            </a:pPr>
            <a:r>
              <a:rPr lang="en-US" dirty="0"/>
              <a:t>Lindsay </a:t>
            </a:r>
            <a:r>
              <a:rPr lang="en-US" dirty="0" err="1"/>
              <a:t>Crowshoe</a:t>
            </a:r>
            <a:r>
              <a:rPr lang="en-US" dirty="0"/>
              <a:t>, MD, CCFP</a:t>
            </a:r>
          </a:p>
          <a:p>
            <a:pPr marL="228600" lvl="0" indent="-228600" algn="l" rtl="0">
              <a:spcBef>
                <a:spcPts val="0"/>
              </a:spcBef>
              <a:spcAft>
                <a:spcPts val="0"/>
              </a:spcAft>
              <a:buFont typeface="Arial" panose="020B0604020202020204" pitchFamily="34" charset="0"/>
              <a:buChar char="•"/>
            </a:pPr>
            <a:r>
              <a:rPr lang="en-US" dirty="0"/>
              <a:t>Lisha Di </a:t>
            </a:r>
            <a:r>
              <a:rPr lang="en-US" dirty="0" err="1"/>
              <a:t>Gioacchino</a:t>
            </a:r>
            <a:r>
              <a:rPr lang="en-US" dirty="0"/>
              <a:t>, MA</a:t>
            </a:r>
          </a:p>
          <a:p>
            <a:pPr marL="228600" lvl="0" indent="-228600" algn="l" rtl="0">
              <a:spcBef>
                <a:spcPts val="0"/>
              </a:spcBef>
              <a:spcAft>
                <a:spcPts val="0"/>
              </a:spcAft>
              <a:buFont typeface="Arial" panose="020B0604020202020204" pitchFamily="34" charset="0"/>
              <a:buChar char="•"/>
            </a:pPr>
            <a:r>
              <a:rPr lang="en-US" dirty="0"/>
              <a:t>Thomas Dignan, MD</a:t>
            </a:r>
          </a:p>
          <a:p>
            <a:pPr marL="228600" lvl="0" indent="-228600" algn="l" rtl="0">
              <a:spcBef>
                <a:spcPts val="0"/>
              </a:spcBef>
              <a:spcAft>
                <a:spcPts val="0"/>
              </a:spcAft>
              <a:buFont typeface="Arial" panose="020B0604020202020204" pitchFamily="34" charset="0"/>
              <a:buChar char="•"/>
            </a:pPr>
            <a:r>
              <a:rPr lang="en-US" dirty="0"/>
              <a:t>Tyee Fellows, BSc, MSc </a:t>
            </a:r>
          </a:p>
          <a:p>
            <a:pPr marL="228600" lvl="0" indent="-228600" algn="l" rtl="0">
              <a:spcBef>
                <a:spcPts val="0"/>
              </a:spcBef>
              <a:spcAft>
                <a:spcPts val="0"/>
              </a:spcAft>
              <a:buFont typeface="Arial" panose="020B0604020202020204" pitchFamily="34" charset="0"/>
              <a:buChar char="•"/>
            </a:pPr>
            <a:r>
              <a:rPr lang="en-US" dirty="0"/>
              <a:t>Allison Fisher, </a:t>
            </a:r>
            <a:r>
              <a:rPr lang="fr-FR" dirty="0"/>
              <a:t>Directrice exécutive, Centre </a:t>
            </a:r>
            <a:r>
              <a:rPr lang="fr-FR" dirty="0" err="1"/>
              <a:t>Wabano</a:t>
            </a:r>
            <a:r>
              <a:rPr lang="fr-FR" dirty="0"/>
              <a:t> de la santé des autochtones</a:t>
            </a:r>
            <a:endParaRPr lang="en-US" dirty="0"/>
          </a:p>
          <a:p>
            <a:pPr marL="228600" lvl="0" indent="-228600" algn="l" rtl="0">
              <a:spcBef>
                <a:spcPts val="0"/>
              </a:spcBef>
              <a:spcAft>
                <a:spcPts val="0"/>
              </a:spcAft>
              <a:buFont typeface="Arial" panose="020B0604020202020204" pitchFamily="34" charset="0"/>
              <a:buChar char="•"/>
            </a:pPr>
            <a:r>
              <a:rPr lang="en-US" dirty="0"/>
              <a:t>Sarah Funnell, MD, MSC, CCFP, FRCPC</a:t>
            </a:r>
          </a:p>
          <a:p>
            <a:pPr marL="228600" lvl="0" indent="-228600" algn="l" rtl="0">
              <a:spcBef>
                <a:spcPts val="0"/>
              </a:spcBef>
              <a:spcAft>
                <a:spcPts val="0"/>
              </a:spcAft>
              <a:buFont typeface="Arial" panose="020B0604020202020204" pitchFamily="34" charset="0"/>
              <a:buChar char="•"/>
            </a:pPr>
            <a:r>
              <a:rPr lang="en-US" dirty="0"/>
              <a:t>Margo Greenwood, PhD</a:t>
            </a:r>
          </a:p>
          <a:p>
            <a:pPr marL="228600" lvl="0" indent="-228600" algn="l" rtl="0">
              <a:spcBef>
                <a:spcPts val="0"/>
              </a:spcBef>
              <a:spcAft>
                <a:spcPts val="0"/>
              </a:spcAft>
              <a:buFont typeface="Arial" panose="020B0604020202020204" pitchFamily="34" charset="0"/>
              <a:buChar char="•"/>
            </a:pPr>
            <a:r>
              <a:rPr lang="en-US" dirty="0"/>
              <a:t>Nolan Hop Wo, MD, FRCPC</a:t>
            </a:r>
          </a:p>
          <a:p>
            <a:pPr marL="228600" lvl="0" indent="-228600" algn="l" rtl="0">
              <a:spcBef>
                <a:spcPts val="0"/>
              </a:spcBef>
              <a:spcAft>
                <a:spcPts val="0"/>
              </a:spcAft>
              <a:buFont typeface="Arial" panose="020B0604020202020204" pitchFamily="34" charset="0"/>
              <a:buChar char="•"/>
            </a:pPr>
            <a:r>
              <a:rPr lang="en-US" dirty="0"/>
              <a:t>Valerie Michaud, trad. a., rev. a</a:t>
            </a:r>
          </a:p>
          <a:p>
            <a:pPr marL="228600" lvl="0" indent="-228600" algn="l" rtl="0">
              <a:spcBef>
                <a:spcPts val="0"/>
              </a:spcBef>
              <a:spcAft>
                <a:spcPts val="0"/>
              </a:spcAft>
              <a:buFont typeface="Arial" panose="020B0604020202020204" pitchFamily="34" charset="0"/>
              <a:buChar char="•"/>
            </a:pPr>
            <a:r>
              <a:rPr lang="en-US" dirty="0"/>
              <a:t>Jason Pennington, MD, FRCSC </a:t>
            </a:r>
          </a:p>
          <a:p>
            <a:pPr marL="228600" lvl="0" indent="-228600" algn="l" rtl="0">
              <a:spcBef>
                <a:spcPts val="0"/>
              </a:spcBef>
              <a:spcAft>
                <a:spcPts val="0"/>
              </a:spcAft>
              <a:buFont typeface="Arial" panose="020B0604020202020204" pitchFamily="34" charset="0"/>
              <a:buChar char="•"/>
            </a:pPr>
            <a:r>
              <a:rPr lang="en-US" dirty="0"/>
              <a:t>Lisa Richardson, MD, MA, FRCPC</a:t>
            </a:r>
          </a:p>
          <a:p>
            <a:pPr marL="228600" lvl="0" indent="-228600" algn="l" rtl="0">
              <a:spcBef>
                <a:spcPts val="0"/>
              </a:spcBef>
              <a:spcAft>
                <a:spcPts val="0"/>
              </a:spcAft>
              <a:buFont typeface="Arial" panose="020B0604020202020204" pitchFamily="34" charset="0"/>
              <a:buChar char="•"/>
            </a:pPr>
            <a:r>
              <a:rPr lang="en-US" dirty="0"/>
              <a:t>Sara Roque, BA</a:t>
            </a:r>
          </a:p>
          <a:p>
            <a:pPr marL="228600" lvl="0" indent="-228600" algn="l" rtl="0">
              <a:spcBef>
                <a:spcPts val="0"/>
              </a:spcBef>
              <a:spcAft>
                <a:spcPts val="0"/>
              </a:spcAft>
              <a:buFont typeface="Arial" panose="020B0604020202020204" pitchFamily="34" charset="0"/>
              <a:buChar char="•"/>
            </a:pPr>
            <a:r>
              <a:rPr lang="en-US" dirty="0"/>
              <a:t>Paul Skanks, </a:t>
            </a:r>
            <a:r>
              <a:rPr lang="en-US" dirty="0" err="1"/>
              <a:t>Enseignant</a:t>
            </a:r>
            <a:r>
              <a:rPr lang="en-US" dirty="0"/>
              <a:t> </a:t>
            </a:r>
            <a:r>
              <a:rPr lang="en-US" dirty="0" err="1"/>
              <a:t>traditionnel</a:t>
            </a:r>
            <a:r>
              <a:rPr lang="en-US" dirty="0"/>
              <a:t> Mohawk</a:t>
            </a:r>
          </a:p>
          <a:p>
            <a:pPr marL="228600" lvl="0" indent="-228600" algn="l" rtl="0">
              <a:spcBef>
                <a:spcPts val="0"/>
              </a:spcBef>
              <a:spcAft>
                <a:spcPts val="0"/>
              </a:spcAft>
              <a:buFont typeface="Arial" panose="020B0604020202020204" pitchFamily="34" charset="0"/>
              <a:buChar char="•"/>
            </a:pPr>
            <a:r>
              <a:rPr lang="en-US" dirty="0"/>
              <a:t>Paul </a:t>
            </a:r>
            <a:r>
              <a:rPr lang="en-US" dirty="0" err="1"/>
              <a:t>Tomascik</a:t>
            </a:r>
            <a:r>
              <a:rPr lang="en-US" dirty="0"/>
              <a:t>, MBA, BSc</a:t>
            </a:r>
          </a:p>
          <a:p>
            <a:pPr marL="0" lvl="0" indent="0" algn="l" rtl="0">
              <a:spcBef>
                <a:spcPts val="0"/>
              </a:spcBef>
              <a:spcAft>
                <a:spcPts val="0"/>
              </a:spcAft>
              <a:buNone/>
            </a:pPr>
            <a:endParaRPr dirty="0"/>
          </a:p>
        </p:txBody>
      </p:sp>
      <p:sp>
        <p:nvSpPr>
          <p:cNvPr id="104" name="Google Shape;10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000000"/>
              </a:buClr>
              <a:buSzPts val="1000"/>
              <a:buFont typeface="Noto Sans Symbols"/>
              <a:buChar char="∙"/>
              <a:tabLst/>
              <a:defRPr/>
            </a:pPr>
            <a:r>
              <a:rPr lang="fr-CA" sz="1800" noProof="0" dirty="0">
                <a:solidFill>
                  <a:srgbClr val="000000"/>
                </a:solidFill>
                <a:latin typeface="Open Sans"/>
                <a:ea typeface="Open Sans"/>
                <a:cs typeface="Open Sans"/>
                <a:sym typeface="Open Sans"/>
              </a:rPr>
              <a:t>Jouez la vidéo « He Can Fancy Dance »</a:t>
            </a:r>
            <a:r>
              <a:rPr lang="fr-CA" sz="1800" noProof="0" dirty="0"/>
              <a:t> (en anglais seulement)</a:t>
            </a:r>
            <a:r>
              <a:rPr lang="fr-CA" sz="1800" u="none" noProof="0" dirty="0">
                <a:solidFill>
                  <a:srgbClr val="1155CC"/>
                </a:solidFill>
                <a:latin typeface="Open Sans"/>
                <a:ea typeface="Open Sans"/>
                <a:cs typeface="Open Sans"/>
                <a:sym typeface="Open Sans"/>
              </a:rPr>
              <a:t> </a:t>
            </a:r>
            <a:r>
              <a:rPr lang="fr-CA" sz="1800" noProof="0" dirty="0">
                <a:solidFill>
                  <a:srgbClr val="000000"/>
                </a:solidFill>
                <a:latin typeface="Open Sans"/>
                <a:ea typeface="Open Sans"/>
                <a:cs typeface="Open Sans"/>
                <a:sym typeface="Open Sans"/>
              </a:rPr>
              <a:t>: </a:t>
            </a:r>
            <a:r>
              <a:rPr lang="fr-CA" sz="1800" u="sng" noProof="0"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https://www.youtube.com/watch?v=hi_8MB1Gn5c&amp;t=198s</a:t>
            </a:r>
            <a:r>
              <a:rPr lang="fr-CA" sz="1800" noProof="0" dirty="0">
                <a:solidFill>
                  <a:srgbClr val="000000"/>
                </a:solidFill>
                <a:latin typeface="Open Sans"/>
                <a:ea typeface="Open Sans"/>
                <a:cs typeface="Open Sans"/>
                <a:sym typeface="Open Sans"/>
              </a:rPr>
              <a:t>.</a:t>
            </a:r>
          </a:p>
          <a:p>
            <a:pPr marL="0" marR="0" lvl="0" indent="0" algn="l" rtl="0">
              <a:lnSpc>
                <a:spcPct val="100000"/>
              </a:lnSpc>
              <a:spcBef>
                <a:spcPts val="0"/>
              </a:spcBef>
              <a:spcAft>
                <a:spcPts val="0"/>
              </a:spcAft>
              <a:buSzPts val="1400"/>
              <a:buNone/>
            </a:pPr>
            <a:r>
              <a:rPr lang="fr-CA" sz="1800" noProof="0" dirty="0">
                <a:solidFill>
                  <a:srgbClr val="000000"/>
                </a:solidFill>
                <a:latin typeface="Open Sans"/>
                <a:ea typeface="Open Sans"/>
                <a:cs typeface="Open Sans"/>
                <a:sym typeface="Open Sans"/>
              </a:rPr>
              <a:t> </a:t>
            </a:r>
          </a:p>
          <a:p>
            <a:pPr marL="342900" marR="0" lvl="0" indent="-342900" algn="l" rtl="0">
              <a:lnSpc>
                <a:spcPct val="100000"/>
              </a:lnSpc>
              <a:spcBef>
                <a:spcPts val="0"/>
              </a:spcBef>
              <a:spcAft>
                <a:spcPts val="0"/>
              </a:spcAft>
              <a:buClr>
                <a:srgbClr val="000000"/>
              </a:buClr>
              <a:buSzPts val="1000"/>
              <a:buFont typeface="Noto Sans Symbols"/>
              <a:buChar char="∙"/>
            </a:pPr>
            <a:r>
              <a:rPr lang="fr-CA" sz="1800" noProof="0" dirty="0">
                <a:solidFill>
                  <a:srgbClr val="000000"/>
                </a:solidFill>
                <a:latin typeface="Open Sans"/>
                <a:ea typeface="Open Sans"/>
                <a:cs typeface="Open Sans"/>
                <a:sym typeface="Open Sans"/>
              </a:rPr>
              <a:t>Encouragez les </a:t>
            </a:r>
            <a:r>
              <a:rPr lang="fr-CA" sz="1800" noProof="0" dirty="0" err="1">
                <a:solidFill>
                  <a:srgbClr val="000000"/>
                </a:solidFill>
                <a:latin typeface="Open Sans"/>
                <a:ea typeface="Open Sans"/>
                <a:cs typeface="Open Sans"/>
                <a:sym typeface="Open Sans"/>
              </a:rPr>
              <a:t>participant·es</a:t>
            </a:r>
            <a:r>
              <a:rPr lang="fr-CA" sz="1800" noProof="0" dirty="0">
                <a:solidFill>
                  <a:srgbClr val="000000"/>
                </a:solidFill>
                <a:latin typeface="Open Sans"/>
                <a:ea typeface="Open Sans"/>
                <a:cs typeface="Open Sans"/>
                <a:sym typeface="Open Sans"/>
              </a:rPr>
              <a:t> à se concentrer sur les réactions émotionnelles et physiques suscitées par la vidéo. </a:t>
            </a:r>
          </a:p>
          <a:p>
            <a:pPr marL="342900" marR="0" lvl="0" indent="-342900" algn="l" rtl="0">
              <a:lnSpc>
                <a:spcPct val="100000"/>
              </a:lnSpc>
              <a:spcBef>
                <a:spcPts val="0"/>
              </a:spcBef>
              <a:spcAft>
                <a:spcPts val="0"/>
              </a:spcAft>
              <a:buClr>
                <a:srgbClr val="000000"/>
              </a:buClr>
              <a:buSzPts val="1000"/>
              <a:buFont typeface="Noto Sans Symbols"/>
              <a:buChar char="∙"/>
            </a:pPr>
            <a:r>
              <a:rPr lang="fr-CA" sz="1800" b="1" noProof="0" dirty="0">
                <a:solidFill>
                  <a:srgbClr val="000000"/>
                </a:solidFill>
                <a:latin typeface="Open Sans"/>
                <a:ea typeface="Open Sans"/>
                <a:cs typeface="Open Sans"/>
                <a:sym typeface="Open Sans"/>
              </a:rPr>
              <a:t>Réflexion/discussion : </a:t>
            </a:r>
            <a:r>
              <a:rPr lang="fr-CA" sz="1800" noProof="0" dirty="0">
                <a:solidFill>
                  <a:srgbClr val="000000"/>
                </a:solidFill>
                <a:latin typeface="Open Sans"/>
                <a:ea typeface="Open Sans"/>
                <a:cs typeface="Open Sans"/>
                <a:sym typeface="Open Sans"/>
              </a:rPr>
              <a:t>Qu’avez-vous ressenti en regardant cette vidéo?</a:t>
            </a:r>
            <a:endParaRPr lang="fr-CA" sz="1800" noProof="0" dirty="0">
              <a:solidFill>
                <a:srgbClr val="000000"/>
              </a:solidFill>
              <a:latin typeface="Times New Roman"/>
              <a:ea typeface="Times New Roman"/>
              <a:cs typeface="Times New Roman"/>
              <a:sym typeface="Times New Roman"/>
            </a:endParaRPr>
          </a:p>
        </p:txBody>
      </p:sp>
      <p:sp>
        <p:nvSpPr>
          <p:cNvPr id="278" name="Google Shape;27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2800" b="0" i="0" noProof="0" dirty="0">
                <a:solidFill>
                  <a:srgbClr val="393939"/>
                </a:solidFill>
                <a:effectLst/>
                <a:latin typeface="Avenir"/>
              </a:rPr>
              <a:t>Combien d’enfants sont morts dans les pensionnats</a:t>
            </a:r>
            <a:r>
              <a:rPr lang="fr-CA" sz="1800" noProof="0" dirty="0">
                <a:solidFill>
                  <a:srgbClr val="393939"/>
                </a:solidFill>
                <a:latin typeface="Avenir"/>
                <a:ea typeface="Avenir"/>
                <a:cs typeface="Avenir"/>
                <a:sym typeface="Avenir"/>
              </a:rPr>
              <a:t>?</a:t>
            </a:r>
            <a:endParaRPr lang="fr-CA" sz="18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2800" b="0" i="0" noProof="0" dirty="0">
                <a:solidFill>
                  <a:srgbClr val="393939"/>
                </a:solidFill>
                <a:effectLst/>
                <a:latin typeface="Avenir"/>
              </a:rPr>
              <a:t>On estime à 6000 le nombre de décès d’enfants dans les pensionnats (les archives sont incomplètes).</a:t>
            </a:r>
          </a:p>
          <a:p>
            <a:pPr marL="0" marR="0" lvl="0" indent="0" algn="l" rtl="0">
              <a:lnSpc>
                <a:spcPct val="100000"/>
              </a:lnSpc>
              <a:spcBef>
                <a:spcPts val="0"/>
              </a:spcBef>
              <a:spcAft>
                <a:spcPts val="0"/>
              </a:spcAft>
              <a:buSzPts val="1400"/>
              <a:buNone/>
            </a:pPr>
            <a:endParaRPr lang="fr-CA" sz="1800" noProof="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fr-CA" sz="1800" noProof="0" dirty="0"/>
              <a:t>Créez un sondage ou demandez simplement des réponses verbales ou un vote à main levée.</a:t>
            </a:r>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800" b="1" noProof="0" dirty="0"/>
              <a:t>Remarque : </a:t>
            </a:r>
            <a:r>
              <a:rPr lang="fr-CA" sz="1800" noProof="0" dirty="0"/>
              <a:t>Si la formation est offerte en ligne, vous pourrez probablement créer un sondage à l’aide du logiciel de vidéoconférence. Si la formation a lieu en personne, des outils comme </a:t>
            </a:r>
            <a:r>
              <a:rPr lang="fr-CA" sz="1800" noProof="0" dirty="0" err="1"/>
              <a:t>Poll</a:t>
            </a:r>
            <a:r>
              <a:rPr lang="fr-CA" sz="1800" noProof="0" dirty="0"/>
              <a:t> </a:t>
            </a:r>
            <a:r>
              <a:rPr lang="fr-CA" sz="1800" noProof="0" dirty="0" err="1"/>
              <a:t>Everywhere</a:t>
            </a:r>
            <a:r>
              <a:rPr lang="fr-CA" sz="1800" noProof="0" dirty="0"/>
              <a:t> peuvent vous être utiles (https://www.polleverywhere.com/).</a:t>
            </a:r>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p:txBody>
      </p:sp>
      <p:sp>
        <p:nvSpPr>
          <p:cNvPr id="285" name="Google Shape;2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2124"/>
              </a:buClr>
              <a:buSzPts val="1800"/>
              <a:buFont typeface="Arial"/>
              <a:buNone/>
            </a:pPr>
            <a:r>
              <a:rPr lang="fr-CA" sz="1400" noProof="0" dirty="0">
                <a:solidFill>
                  <a:srgbClr val="202124"/>
                </a:solidFill>
                <a:latin typeface="Arial"/>
                <a:ea typeface="Arial"/>
                <a:cs typeface="Arial"/>
                <a:sym typeface="Arial"/>
              </a:rPr>
              <a:t>Le</a:t>
            </a:r>
            <a:r>
              <a:rPr lang="fr-CA" sz="1400" b="1" noProof="0" dirty="0">
                <a:solidFill>
                  <a:srgbClr val="202124"/>
                </a:solidFill>
                <a:latin typeface="Arial"/>
                <a:ea typeface="Arial"/>
                <a:cs typeface="Arial"/>
                <a:sym typeface="Arial"/>
              </a:rPr>
              <a:t> 28 mai 2021</a:t>
            </a:r>
            <a:r>
              <a:rPr lang="fr-CA" sz="1400" noProof="0" dirty="0">
                <a:solidFill>
                  <a:srgbClr val="202124"/>
                </a:solidFill>
                <a:latin typeface="Arial"/>
                <a:ea typeface="Arial"/>
                <a:cs typeface="Arial"/>
                <a:sym typeface="Arial"/>
              </a:rPr>
              <a:t>, on a découvert environ 200 sépultures anonymes près du pensionnat indien de Kamloops, en Colombie-Britannique, sur les terres de la Première Nation </a:t>
            </a:r>
            <a:r>
              <a:rPr lang="fr-CA" sz="1400" noProof="0" dirty="0" err="1">
                <a:solidFill>
                  <a:srgbClr val="202124"/>
                </a:solidFill>
                <a:latin typeface="Arial"/>
                <a:ea typeface="Arial"/>
                <a:cs typeface="Arial"/>
                <a:sym typeface="Arial"/>
              </a:rPr>
              <a:t>Tk'emlúps</a:t>
            </a:r>
            <a:r>
              <a:rPr lang="fr-CA" sz="1400" noProof="0" dirty="0">
                <a:solidFill>
                  <a:srgbClr val="202124"/>
                </a:solidFill>
                <a:latin typeface="Arial"/>
                <a:ea typeface="Arial"/>
                <a:cs typeface="Arial"/>
                <a:sym typeface="Arial"/>
              </a:rPr>
              <a:t> te </a:t>
            </a:r>
            <a:r>
              <a:rPr lang="fr-CA" sz="1400" noProof="0" dirty="0" err="1">
                <a:solidFill>
                  <a:srgbClr val="202124"/>
                </a:solidFill>
                <a:latin typeface="Arial"/>
                <a:ea typeface="Arial"/>
                <a:cs typeface="Arial"/>
                <a:sym typeface="Arial"/>
              </a:rPr>
              <a:t>Secwépemc</a:t>
            </a:r>
            <a:r>
              <a:rPr lang="fr-CA" sz="1400" noProof="0" dirty="0">
                <a:solidFill>
                  <a:srgbClr val="202124"/>
                </a:solidFill>
                <a:latin typeface="Arial"/>
                <a:ea typeface="Arial"/>
                <a:cs typeface="Arial"/>
                <a:sym typeface="Arial"/>
              </a:rPr>
              <a:t>. Les restes ont été retrouvés </a:t>
            </a:r>
            <a:r>
              <a:rPr lang="fr-CA" sz="1050" noProof="0" dirty="0">
                <a:solidFill>
                  <a:srgbClr val="202124"/>
                </a:solidFill>
                <a:latin typeface="Arial"/>
                <a:ea typeface="Arial"/>
                <a:cs typeface="Arial"/>
                <a:sym typeface="Arial"/>
              </a:rPr>
              <a:t>a</a:t>
            </a:r>
            <a:r>
              <a:rPr lang="fr-CA" sz="1400" b="0" i="0" noProof="0" dirty="0">
                <a:solidFill>
                  <a:srgbClr val="131313"/>
                </a:solidFill>
                <a:effectLst/>
                <a:latin typeface="Calluna"/>
              </a:rPr>
              <a:t>vec l’aide d’un spécialiste en </a:t>
            </a:r>
            <a:r>
              <a:rPr lang="fr-CA" sz="1400" b="0" i="0" noProof="0" dirty="0" err="1">
                <a:solidFill>
                  <a:srgbClr val="131313"/>
                </a:solidFill>
                <a:effectLst/>
                <a:latin typeface="Calluna"/>
              </a:rPr>
              <a:t>géoradar</a:t>
            </a:r>
            <a:r>
              <a:rPr lang="fr-CA" sz="1400" noProof="0" dirty="0">
                <a:solidFill>
                  <a:srgbClr val="202124"/>
                </a:solidFill>
                <a:latin typeface="Arial"/>
                <a:ea typeface="Arial"/>
                <a:cs typeface="Arial"/>
                <a:sym typeface="Arial"/>
              </a:rPr>
              <a:t>.</a:t>
            </a:r>
            <a:endParaRPr lang="fr-CA" sz="800" noProof="0" dirty="0"/>
          </a:p>
          <a:p>
            <a:pPr marL="0" marR="0" lvl="0" indent="0" algn="l" rtl="0">
              <a:lnSpc>
                <a:spcPct val="100000"/>
              </a:lnSpc>
              <a:spcBef>
                <a:spcPts val="0"/>
              </a:spcBef>
              <a:spcAft>
                <a:spcPts val="0"/>
              </a:spcAft>
              <a:buClr>
                <a:schemeClr val="dk1"/>
              </a:buClr>
              <a:buSzPts val="1800"/>
              <a:buFont typeface="Calibri"/>
              <a:buNone/>
            </a:pPr>
            <a:endParaRPr lang="fr-CA" sz="1400" noProof="0" dirty="0">
              <a:solidFill>
                <a:srgbClr val="202124"/>
              </a:solidFill>
              <a:latin typeface="Arial"/>
              <a:ea typeface="Arial"/>
              <a:cs typeface="Arial"/>
              <a:sym typeface="Arial"/>
            </a:endParaRPr>
          </a:p>
          <a:p>
            <a:pPr marL="0" marR="0" lvl="0" indent="0" algn="l" rtl="0">
              <a:lnSpc>
                <a:spcPct val="100000"/>
              </a:lnSpc>
              <a:spcBef>
                <a:spcPts val="0"/>
              </a:spcBef>
              <a:spcAft>
                <a:spcPts val="0"/>
              </a:spcAft>
              <a:buClr>
                <a:srgbClr val="202124"/>
              </a:buClr>
              <a:buSzPts val="2800"/>
              <a:buFont typeface="arial"/>
              <a:buNone/>
            </a:pPr>
            <a:r>
              <a:rPr lang="fr-CA" sz="1700" b="0" i="0" noProof="0" dirty="0">
                <a:solidFill>
                  <a:srgbClr val="202124"/>
                </a:solidFill>
                <a:latin typeface="arial"/>
                <a:ea typeface="arial"/>
                <a:cs typeface="arial"/>
                <a:sym typeface="arial"/>
              </a:rPr>
              <a:t>Depuis, les restes de plus de 1000 personnes, pour la plupart des enfants, ont été découverts sur les terrains de trois anciens pensionnats situés dans deux provinces canadiennes. </a:t>
            </a:r>
            <a:endParaRPr lang="fr-CA" sz="800" noProof="0" dirty="0"/>
          </a:p>
        </p:txBody>
      </p:sp>
      <p:sp>
        <p:nvSpPr>
          <p:cNvPr id="292" name="Google Shape;2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b6794ac22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b="1" u="sng" dirty="0"/>
              <a:t>Traduction de la citation</a:t>
            </a:r>
            <a:endParaRPr lang="fr-CA" b="1" u="none" dirty="0"/>
          </a:p>
          <a:p>
            <a:pPr marL="0" lvl="0" indent="0" algn="l" rtl="0">
              <a:lnSpc>
                <a:spcPct val="100000"/>
              </a:lnSpc>
              <a:spcBef>
                <a:spcPts val="0"/>
              </a:spcBef>
              <a:spcAft>
                <a:spcPts val="0"/>
              </a:spcAft>
              <a:buSzPts val="1400"/>
              <a:buNone/>
            </a:pPr>
            <a:r>
              <a:rPr lang="fr-CA" b="0" u="none" dirty="0"/>
              <a:t>« La violence sexuelle, émotionnelle, physique, psychologique, spirituelle et culturelle subie par des générations d’enfants autochtones ayant survécu aux pensionnats a eu des conséquences profondes sur la santé physique, émotionnelle, spirituelle et mentale des </a:t>
            </a:r>
            <a:r>
              <a:rPr lang="fr-CA" b="0" u="none" dirty="0" err="1"/>
              <a:t>survivant·es</a:t>
            </a:r>
            <a:r>
              <a:rPr lang="fr-CA" b="0" u="none" dirty="0"/>
              <a:t>, de leur famille et de leur communauté. »</a:t>
            </a:r>
            <a:endParaRPr b="0" u="none" dirty="0"/>
          </a:p>
        </p:txBody>
      </p:sp>
      <p:sp>
        <p:nvSpPr>
          <p:cNvPr id="298" name="Google Shape;298;g1b6794ac22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CA" noProof="0" dirty="0"/>
              <a:t>« As </a:t>
            </a:r>
            <a:r>
              <a:rPr lang="fr-CA" noProof="0" dirty="0" err="1"/>
              <a:t>concerns</a:t>
            </a:r>
            <a:r>
              <a:rPr lang="fr-CA" noProof="0" dirty="0"/>
              <a:t> about </a:t>
            </a:r>
            <a:r>
              <a:rPr lang="fr-CA" noProof="0" dirty="0" err="1"/>
              <a:t>poor</a:t>
            </a:r>
            <a:r>
              <a:rPr lang="fr-CA" noProof="0" dirty="0"/>
              <a:t> conditions and </a:t>
            </a:r>
            <a:r>
              <a:rPr lang="fr-CA" noProof="0" dirty="0" err="1"/>
              <a:t>widespread</a:t>
            </a:r>
            <a:r>
              <a:rPr lang="fr-CA" noProof="0" dirty="0"/>
              <a:t> abuses </a:t>
            </a:r>
            <a:r>
              <a:rPr lang="fr-CA" noProof="0" dirty="0" err="1"/>
              <a:t>surfaced</a:t>
            </a:r>
            <a:r>
              <a:rPr lang="fr-CA" noProof="0" dirty="0"/>
              <a:t>, support for </a:t>
            </a:r>
            <a:r>
              <a:rPr lang="fr-CA" noProof="0" dirty="0" err="1"/>
              <a:t>residential</a:t>
            </a:r>
            <a:r>
              <a:rPr lang="fr-CA" noProof="0" dirty="0"/>
              <a:t> </a:t>
            </a:r>
            <a:r>
              <a:rPr lang="fr-CA" noProof="0" dirty="0" err="1"/>
              <a:t>schools</a:t>
            </a:r>
            <a:r>
              <a:rPr lang="fr-CA" noProof="0" dirty="0"/>
              <a:t> </a:t>
            </a:r>
            <a:r>
              <a:rPr lang="fr-CA" noProof="0" dirty="0" err="1"/>
              <a:t>began</a:t>
            </a:r>
            <a:r>
              <a:rPr lang="fr-CA" noProof="0" dirty="0"/>
              <a:t> to </a:t>
            </a:r>
            <a:r>
              <a:rPr lang="fr-CA" noProof="0" dirty="0" err="1"/>
              <a:t>wane</a:t>
            </a:r>
            <a:r>
              <a:rPr lang="fr-CA" noProof="0" dirty="0"/>
              <a:t> in the </a:t>
            </a:r>
            <a:r>
              <a:rPr lang="fr-CA" noProof="0" dirty="0" err="1"/>
              <a:t>late</a:t>
            </a:r>
            <a:r>
              <a:rPr lang="fr-CA" noProof="0" dirty="0"/>
              <a:t> 1940s and </a:t>
            </a:r>
            <a:r>
              <a:rPr lang="fr-CA" noProof="0" dirty="0" err="1"/>
              <a:t>into</a:t>
            </a:r>
            <a:r>
              <a:rPr lang="fr-CA" noProof="0" dirty="0"/>
              <a:t> the 1950s. This gave </a:t>
            </a:r>
            <a:r>
              <a:rPr lang="fr-CA" noProof="0" dirty="0" err="1"/>
              <a:t>way</a:t>
            </a:r>
            <a:r>
              <a:rPr lang="fr-CA" noProof="0" dirty="0"/>
              <a:t> to a new </a:t>
            </a:r>
            <a:r>
              <a:rPr lang="fr-CA" noProof="0" dirty="0" err="1"/>
              <a:t>wave</a:t>
            </a:r>
            <a:r>
              <a:rPr lang="fr-CA" noProof="0" dirty="0"/>
              <a:t> of </a:t>
            </a:r>
            <a:r>
              <a:rPr lang="fr-CA" noProof="0" dirty="0" err="1"/>
              <a:t>assimilationist</a:t>
            </a:r>
            <a:r>
              <a:rPr lang="fr-CA" noProof="0" dirty="0"/>
              <a:t> practices — </a:t>
            </a:r>
            <a:r>
              <a:rPr lang="fr-CA" noProof="0" dirty="0" err="1"/>
              <a:t>beginning</a:t>
            </a:r>
            <a:r>
              <a:rPr lang="fr-CA" noProof="0" dirty="0"/>
              <a:t> in the 1950s and </a:t>
            </a:r>
            <a:r>
              <a:rPr lang="fr-CA" noProof="0" dirty="0" err="1"/>
              <a:t>peaking</a:t>
            </a:r>
            <a:r>
              <a:rPr lang="fr-CA" noProof="0" dirty="0"/>
              <a:t> in the 1960s, </a:t>
            </a:r>
            <a:r>
              <a:rPr lang="fr-CA" noProof="0" dirty="0" err="1"/>
              <a:t>there</a:t>
            </a:r>
            <a:r>
              <a:rPr lang="fr-CA" noProof="0" dirty="0"/>
              <a:t> </a:t>
            </a:r>
            <a:r>
              <a:rPr lang="fr-CA" noProof="0" dirty="0" err="1"/>
              <a:t>was</a:t>
            </a:r>
            <a:r>
              <a:rPr lang="fr-CA" noProof="0" dirty="0"/>
              <a:t> an </a:t>
            </a:r>
            <a:r>
              <a:rPr lang="fr-CA" noProof="0" dirty="0" err="1"/>
              <a:t>enormous</a:t>
            </a:r>
            <a:r>
              <a:rPr lang="fr-CA" noProof="0" dirty="0"/>
              <a:t> influx of </a:t>
            </a:r>
            <a:r>
              <a:rPr lang="fr-CA" noProof="0" dirty="0" err="1"/>
              <a:t>Indigenous</a:t>
            </a:r>
            <a:r>
              <a:rPr lang="fr-CA" noProof="0" dirty="0"/>
              <a:t> </a:t>
            </a:r>
            <a:r>
              <a:rPr lang="fr-CA" noProof="0" dirty="0" err="1"/>
              <a:t>children</a:t>
            </a:r>
            <a:r>
              <a:rPr lang="fr-CA" noProof="0" dirty="0"/>
              <a:t> </a:t>
            </a:r>
            <a:r>
              <a:rPr lang="fr-CA" noProof="0" dirty="0" err="1"/>
              <a:t>taken</a:t>
            </a:r>
            <a:r>
              <a:rPr lang="fr-CA" noProof="0" dirty="0"/>
              <a:t> </a:t>
            </a:r>
            <a:r>
              <a:rPr lang="fr-CA" noProof="0" dirty="0" err="1"/>
              <a:t>into</a:t>
            </a:r>
            <a:r>
              <a:rPr lang="fr-CA" noProof="0" dirty="0"/>
              <a:t> the care of </a:t>
            </a:r>
            <a:r>
              <a:rPr lang="fr-CA" noProof="0" dirty="0" err="1"/>
              <a:t>child</a:t>
            </a:r>
            <a:r>
              <a:rPr lang="fr-CA" noProof="0" dirty="0"/>
              <a:t> </a:t>
            </a:r>
            <a:r>
              <a:rPr lang="fr-CA" noProof="0" dirty="0" err="1"/>
              <a:t>welfare</a:t>
            </a:r>
            <a:r>
              <a:rPr lang="fr-CA" noProof="0" dirty="0"/>
              <a:t> </a:t>
            </a:r>
            <a:r>
              <a:rPr lang="fr-CA" noProof="0" dirty="0" err="1"/>
              <a:t>agencies</a:t>
            </a:r>
            <a:r>
              <a:rPr lang="fr-CA" noProof="0" dirty="0"/>
              <a:t> </a:t>
            </a:r>
            <a:r>
              <a:rPr lang="fr-CA" noProof="0" dirty="0" err="1"/>
              <a:t>which</a:t>
            </a:r>
            <a:r>
              <a:rPr lang="fr-CA" noProof="0" dirty="0"/>
              <a:t> </a:t>
            </a:r>
            <a:r>
              <a:rPr lang="fr-CA" noProof="0" dirty="0" err="1"/>
              <a:t>is</a:t>
            </a:r>
            <a:r>
              <a:rPr lang="fr-CA" noProof="0" dirty="0"/>
              <a:t> </a:t>
            </a:r>
            <a:r>
              <a:rPr lang="fr-CA" noProof="0" dirty="0" err="1"/>
              <a:t>now</a:t>
            </a:r>
            <a:r>
              <a:rPr lang="fr-CA" noProof="0" dirty="0"/>
              <a:t> </a:t>
            </a:r>
            <a:r>
              <a:rPr lang="fr-CA" noProof="0" dirty="0" err="1"/>
              <a:t>known</a:t>
            </a:r>
            <a:r>
              <a:rPr lang="fr-CA" noProof="0" dirty="0"/>
              <a:t> as the Sixties Scoop </a:t>
            </a:r>
            <a:br>
              <a:rPr lang="fr-CA" noProof="0" dirty="0"/>
            </a:br>
            <a:r>
              <a:rPr lang="fr-CA" noProof="0" dirty="0"/>
              <a:t>(Sinclair, 2004). »</a:t>
            </a:r>
          </a:p>
          <a:p>
            <a:pPr marL="0" marR="0" lvl="0" indent="0" algn="l" rtl="0">
              <a:lnSpc>
                <a:spcPct val="100000"/>
              </a:lnSpc>
              <a:spcBef>
                <a:spcPts val="0"/>
              </a:spcBef>
              <a:spcAft>
                <a:spcPts val="0"/>
              </a:spcAft>
              <a:buClr>
                <a:srgbClr val="000000"/>
              </a:buClr>
              <a:buSzPts val="1400"/>
              <a:buFont typeface="Arial"/>
              <a:buNone/>
            </a:pPr>
            <a:endParaRPr lang="fr-CA" noProof="0" dirty="0"/>
          </a:p>
          <a:p>
            <a:pPr marL="0" marR="0" lvl="0" indent="0" algn="l" rtl="0">
              <a:lnSpc>
                <a:spcPct val="100000"/>
              </a:lnSpc>
              <a:spcBef>
                <a:spcPts val="0"/>
              </a:spcBef>
              <a:spcAft>
                <a:spcPts val="0"/>
              </a:spcAft>
              <a:buClr>
                <a:srgbClr val="000000"/>
              </a:buClr>
              <a:buSzPts val="1400"/>
              <a:buFont typeface="Arial"/>
              <a:buNone/>
            </a:pPr>
            <a:r>
              <a:rPr lang="fr-CA" sz="1600" noProof="0" dirty="0"/>
              <a:t>- </a:t>
            </a:r>
            <a:r>
              <a:rPr lang="fr-CA" sz="1200" u="sng" noProof="0" dirty="0">
                <a:solidFill>
                  <a:schemeClr val="accent1"/>
                </a:solidFill>
                <a:hlinkClick r:id="rId3">
                  <a:extLst>
                    <a:ext uri="{A12FA001-AC4F-418D-AE19-62706E023703}">
                      <ahyp:hlinkClr xmlns:ahyp="http://schemas.microsoft.com/office/drawing/2018/hyperlinkcolor" val="tx"/>
                    </a:ext>
                  </a:extLst>
                </a:hlinkClick>
              </a:rPr>
              <a:t>First Peoples, Second Class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Treatment</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The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role</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of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racism</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in the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health</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and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well-being</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of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Indigenous</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peoples in Canada</a:t>
            </a:r>
            <a:r>
              <a:rPr lang="fr-CA" sz="1200" noProof="0" dirty="0"/>
              <a:t> (2015)</a:t>
            </a:r>
            <a:endParaRPr lang="fr-CA" sz="1400" noProof="0" dirty="0"/>
          </a:p>
          <a:p>
            <a:pPr marL="0" marR="0" lvl="0" indent="0" algn="l" rtl="0">
              <a:lnSpc>
                <a:spcPct val="100000"/>
              </a:lnSpc>
              <a:spcBef>
                <a:spcPts val="0"/>
              </a:spcBef>
              <a:spcAft>
                <a:spcPts val="0"/>
              </a:spcAft>
              <a:buClr>
                <a:srgbClr val="000000"/>
              </a:buClr>
              <a:buSzPts val="1400"/>
              <a:buFont typeface="Arial"/>
              <a:buNone/>
            </a:pPr>
            <a:endParaRPr lang="fr-CA" noProof="0" dirty="0"/>
          </a:p>
          <a:p>
            <a:pPr marL="0" marR="0" lvl="0" indent="0" algn="l" rtl="0">
              <a:lnSpc>
                <a:spcPct val="100000"/>
              </a:lnSpc>
              <a:spcBef>
                <a:spcPts val="0"/>
              </a:spcBef>
              <a:spcAft>
                <a:spcPts val="0"/>
              </a:spcAft>
              <a:buClr>
                <a:srgbClr val="000000"/>
              </a:buClr>
              <a:buSzPts val="1400"/>
              <a:buFont typeface="Arial"/>
              <a:buNone/>
            </a:pPr>
            <a:endParaRPr lang="fr-CA" noProof="0" dirty="0"/>
          </a:p>
          <a:p>
            <a:pPr marL="0" marR="0" lvl="0" indent="0" algn="l" rtl="0">
              <a:lnSpc>
                <a:spcPct val="100000"/>
              </a:lnSpc>
              <a:spcBef>
                <a:spcPts val="0"/>
              </a:spcBef>
              <a:spcAft>
                <a:spcPts val="0"/>
              </a:spcAft>
              <a:buClr>
                <a:srgbClr val="000000"/>
              </a:buClr>
              <a:buSzPts val="1400"/>
              <a:buFont typeface="Arial"/>
              <a:buNone/>
            </a:pPr>
            <a:r>
              <a:rPr lang="fr-CA" b="1" u="sng" noProof="0" dirty="0"/>
              <a:t>Traduction de la citation</a:t>
            </a:r>
            <a:endParaRPr lang="fr-CA" b="1" u="none" noProof="0" dirty="0"/>
          </a:p>
          <a:p>
            <a:pPr marL="0" marR="0" lvl="0" indent="0" algn="l" rtl="0">
              <a:lnSpc>
                <a:spcPct val="100000"/>
              </a:lnSpc>
              <a:spcBef>
                <a:spcPts val="0"/>
              </a:spcBef>
              <a:spcAft>
                <a:spcPts val="0"/>
              </a:spcAft>
              <a:buClr>
                <a:srgbClr val="000000"/>
              </a:buClr>
              <a:buSzPts val="1400"/>
              <a:buFont typeface="Arial"/>
              <a:buNone/>
            </a:pPr>
            <a:endParaRPr lang="fr-CA" b="1" u="sng" noProof="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b="0" u="none" noProof="0" dirty="0"/>
              <a:t>« Les pensionnats ont commencé à perdre une partie du soutien dont ils bénéficiaient dans les années 1940 et 1950, avec l’émergence de préoccupations sur les mauvaises conditions et les mauvais traitements au sein de ces établissements. Cette situation a donné lieu à une nouvelle vague de pratiques </a:t>
            </a:r>
            <a:r>
              <a:rPr lang="fr-CA" b="0" i="0" noProof="0" dirty="0">
                <a:solidFill>
                  <a:srgbClr val="000000"/>
                </a:solidFill>
                <a:effectLst/>
                <a:latin typeface="Arial" panose="020B0604020202020204" pitchFamily="34" charset="0"/>
              </a:rPr>
              <a:t>assimilationnistes débutant dans les années 1950 et culminant dans les années 1960. On appelle cette période, durant laquelle un nombre énorme d’enfants autochtones ont été confiés aux soins de services de protection de la jeunesse, la "rafle des années soixante" </a:t>
            </a:r>
            <a:r>
              <a:rPr lang="fr-CA" noProof="0" dirty="0"/>
              <a:t>(Sinclair, 2004)</a:t>
            </a:r>
            <a:r>
              <a:rPr lang="fr-CA" b="0" i="0" noProof="0" dirty="0">
                <a:solidFill>
                  <a:srgbClr val="000000"/>
                </a:solidFill>
                <a:effectLst/>
                <a:latin typeface="Arial" panose="020B0604020202020204" pitchFamily="34" charset="0"/>
              </a:rPr>
              <a:t>. »</a:t>
            </a:r>
          </a:p>
          <a:p>
            <a:pPr marL="0" marR="0" lvl="0" indent="0" algn="l" rtl="0">
              <a:lnSpc>
                <a:spcPct val="100000"/>
              </a:lnSpc>
              <a:spcBef>
                <a:spcPts val="0"/>
              </a:spcBef>
              <a:spcAft>
                <a:spcPts val="0"/>
              </a:spcAft>
              <a:buClr>
                <a:srgbClr val="000000"/>
              </a:buClr>
              <a:buSzPts val="1400"/>
              <a:buFont typeface="Arial"/>
              <a:buNone/>
            </a:pPr>
            <a:endParaRPr lang="fr-CA" noProof="0" dirty="0"/>
          </a:p>
          <a:p>
            <a:pPr marL="0" marR="0" lvl="0" indent="0" algn="l" rtl="0">
              <a:lnSpc>
                <a:spcPct val="100000"/>
              </a:lnSpc>
              <a:spcBef>
                <a:spcPts val="0"/>
              </a:spcBef>
              <a:spcAft>
                <a:spcPts val="0"/>
              </a:spcAft>
              <a:buClr>
                <a:srgbClr val="000000"/>
              </a:buClr>
              <a:buSzPts val="1400"/>
              <a:buFont typeface="Arial"/>
              <a:buNone/>
            </a:pPr>
            <a:r>
              <a:rPr lang="fr-CA" sz="1600" noProof="0" dirty="0"/>
              <a:t>- </a:t>
            </a:r>
            <a:r>
              <a:rPr lang="fr-CA" sz="1200" u="sng" noProof="0" dirty="0">
                <a:solidFill>
                  <a:schemeClr val="accent1"/>
                </a:solidFill>
                <a:hlinkClick r:id="rId3">
                  <a:extLst>
                    <a:ext uri="{A12FA001-AC4F-418D-AE19-62706E023703}">
                      <ahyp:hlinkClr xmlns:ahyp="http://schemas.microsoft.com/office/drawing/2018/hyperlinkcolor" val="tx"/>
                    </a:ext>
                  </a:extLst>
                </a:hlinkClick>
              </a:rPr>
              <a:t>First Peoples, Second Class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Treatment</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The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role</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of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racism</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in the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health</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and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well-being</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of </a:t>
            </a:r>
            <a:r>
              <a:rPr lang="fr-CA" sz="1200" u="sng" noProof="0" dirty="0" err="1">
                <a:solidFill>
                  <a:schemeClr val="accent1"/>
                </a:solidFill>
                <a:hlinkClick r:id="rId3">
                  <a:extLst>
                    <a:ext uri="{A12FA001-AC4F-418D-AE19-62706E023703}">
                      <ahyp:hlinkClr xmlns:ahyp="http://schemas.microsoft.com/office/drawing/2018/hyperlinkcolor" val="tx"/>
                    </a:ext>
                  </a:extLst>
                </a:hlinkClick>
              </a:rPr>
              <a:t>Indigenous</a:t>
            </a:r>
            <a:r>
              <a:rPr lang="fr-CA" sz="1200" u="sng" noProof="0" dirty="0">
                <a:solidFill>
                  <a:schemeClr val="accent1"/>
                </a:solidFill>
                <a:hlinkClick r:id="rId3">
                  <a:extLst>
                    <a:ext uri="{A12FA001-AC4F-418D-AE19-62706E023703}">
                      <ahyp:hlinkClr xmlns:ahyp="http://schemas.microsoft.com/office/drawing/2018/hyperlinkcolor" val="tx"/>
                    </a:ext>
                  </a:extLst>
                </a:hlinkClick>
              </a:rPr>
              <a:t> peoples in Canada</a:t>
            </a:r>
            <a:r>
              <a:rPr lang="fr-CA" sz="1200" noProof="0" dirty="0"/>
              <a:t> (2015)</a:t>
            </a:r>
            <a:endParaRPr lang="fr-CA" sz="1400" noProof="0" dirty="0"/>
          </a:p>
          <a:p>
            <a:pPr marL="0" marR="0" lvl="0" indent="0" algn="l" rtl="0">
              <a:lnSpc>
                <a:spcPct val="100000"/>
              </a:lnSpc>
              <a:spcBef>
                <a:spcPts val="0"/>
              </a:spcBef>
              <a:spcAft>
                <a:spcPts val="0"/>
              </a:spcAft>
              <a:buClr>
                <a:srgbClr val="000000"/>
              </a:buClr>
              <a:buSzPts val="1400"/>
              <a:buFont typeface="Arial"/>
              <a:buNone/>
            </a:pPr>
            <a:endParaRPr lang="fr-CA" b="0" u="none" noProof="0" dirty="0"/>
          </a:p>
        </p:txBody>
      </p:sp>
      <p:sp>
        <p:nvSpPr>
          <p:cNvPr id="305" name="Google Shape;305;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sz="1800" noProof="0" dirty="0">
                <a:latin typeface="Calibri"/>
                <a:ea typeface="Calibri"/>
                <a:cs typeface="Calibri"/>
                <a:sym typeface="Calibri"/>
              </a:rPr>
              <a:t>La rafle des années soixante est une période caractérisée par le retrait répandu d’enfants autochtones de leur famille et communauté. Bien qu’on l’appelle communément « rafle des années soixante », cette pratique de faire adopter des enfants autochtones existe encore aujourd’hui.</a:t>
            </a:r>
          </a:p>
          <a:p>
            <a:pPr marL="0" lvl="0" indent="0" algn="l" rtl="0">
              <a:lnSpc>
                <a:spcPct val="100000"/>
              </a:lnSpc>
              <a:spcBef>
                <a:spcPts val="0"/>
              </a:spcBef>
              <a:spcAft>
                <a:spcPts val="0"/>
              </a:spcAft>
              <a:buSzPts val="1400"/>
              <a:buNone/>
            </a:pPr>
            <a:endParaRPr lang="fr-CA" sz="1800" noProof="0" dirty="0"/>
          </a:p>
          <a:p>
            <a:pPr marL="0" lvl="0" indent="0" algn="l" rtl="0">
              <a:lnSpc>
                <a:spcPct val="100000"/>
              </a:lnSpc>
              <a:spcBef>
                <a:spcPts val="0"/>
              </a:spcBef>
              <a:spcAft>
                <a:spcPts val="0"/>
              </a:spcAft>
              <a:buSzPts val="1400"/>
              <a:buNone/>
            </a:pPr>
            <a:r>
              <a:rPr lang="fr-CA" sz="1800" noProof="0" dirty="0"/>
              <a:t>« The rupture of </a:t>
            </a:r>
            <a:r>
              <a:rPr lang="fr-CA" sz="1800" noProof="0" dirty="0" err="1"/>
              <a:t>identity</a:t>
            </a:r>
            <a:r>
              <a:rPr lang="fr-CA" sz="1800" noProof="0" dirty="0"/>
              <a:t>, </a:t>
            </a:r>
            <a:r>
              <a:rPr lang="fr-CA" sz="1800" noProof="0" dirty="0" err="1"/>
              <a:t>family</a:t>
            </a:r>
            <a:r>
              <a:rPr lang="fr-CA" sz="1800" noProof="0" dirty="0"/>
              <a:t> and </a:t>
            </a:r>
            <a:r>
              <a:rPr lang="fr-CA" sz="1800" noProof="0" dirty="0" err="1"/>
              <a:t>community</a:t>
            </a:r>
            <a:r>
              <a:rPr lang="fr-CA" sz="1800" noProof="0" dirty="0"/>
              <a:t> </a:t>
            </a:r>
            <a:r>
              <a:rPr lang="fr-CA" sz="1800" noProof="0" dirty="0" err="1"/>
              <a:t>perpetrated</a:t>
            </a:r>
            <a:r>
              <a:rPr lang="fr-CA" sz="1800" noProof="0" dirty="0"/>
              <a:t> </a:t>
            </a:r>
            <a:r>
              <a:rPr lang="fr-CA" sz="1800" noProof="0" dirty="0" err="1"/>
              <a:t>through</a:t>
            </a:r>
            <a:r>
              <a:rPr lang="fr-CA" sz="1800" noProof="0" dirty="0"/>
              <a:t> the practices </a:t>
            </a:r>
            <a:r>
              <a:rPr lang="fr-CA" sz="1800" noProof="0" dirty="0" err="1"/>
              <a:t>identified</a:t>
            </a:r>
            <a:r>
              <a:rPr lang="fr-CA" sz="1800" noProof="0" dirty="0"/>
              <a:t> </a:t>
            </a:r>
            <a:r>
              <a:rPr lang="fr-CA" sz="1800" noProof="0" dirty="0" err="1"/>
              <a:t>above</a:t>
            </a:r>
            <a:r>
              <a:rPr lang="fr-CA" sz="1800" noProof="0" dirty="0"/>
              <a:t> has </a:t>
            </a:r>
            <a:r>
              <a:rPr lang="fr-CA" sz="1800" noProof="0" dirty="0" err="1"/>
              <a:t>had</a:t>
            </a:r>
            <a:r>
              <a:rPr lang="fr-CA" sz="1800" noProof="0" dirty="0"/>
              <a:t> lasting and </a:t>
            </a:r>
            <a:r>
              <a:rPr lang="fr-CA" sz="1800" noProof="0" dirty="0" err="1"/>
              <a:t>intergenerational</a:t>
            </a:r>
            <a:r>
              <a:rPr lang="fr-CA" sz="1800" noProof="0" dirty="0"/>
              <a:t> impacts, </a:t>
            </a:r>
            <a:r>
              <a:rPr lang="fr-CA" sz="1800" noProof="0" dirty="0" err="1"/>
              <a:t>substantially</a:t>
            </a:r>
            <a:r>
              <a:rPr lang="fr-CA" sz="1800" noProof="0" dirty="0"/>
              <a:t> </a:t>
            </a:r>
            <a:r>
              <a:rPr lang="fr-CA" sz="1800" noProof="0" dirty="0" err="1"/>
              <a:t>interfering</a:t>
            </a:r>
            <a:r>
              <a:rPr lang="fr-CA" sz="1800" noProof="0" dirty="0"/>
              <a:t> </a:t>
            </a:r>
            <a:r>
              <a:rPr lang="fr-CA" sz="1800" noProof="0" dirty="0" err="1"/>
              <a:t>with</a:t>
            </a:r>
            <a:r>
              <a:rPr lang="fr-CA" sz="1800" noProof="0" dirty="0"/>
              <a:t> or </a:t>
            </a:r>
            <a:r>
              <a:rPr lang="fr-CA" sz="1800" noProof="0" dirty="0" err="1"/>
              <a:t>completely</a:t>
            </a:r>
            <a:r>
              <a:rPr lang="fr-CA" sz="1800" noProof="0" dirty="0"/>
              <a:t> </a:t>
            </a:r>
            <a:r>
              <a:rPr lang="fr-CA" sz="1800" noProof="0" dirty="0" err="1"/>
              <a:t>impeding</a:t>
            </a:r>
            <a:r>
              <a:rPr lang="fr-CA" sz="1800" noProof="0" dirty="0"/>
              <a:t> the transmission of values, </a:t>
            </a:r>
            <a:r>
              <a:rPr lang="fr-CA" sz="1800" noProof="0" dirty="0" err="1"/>
              <a:t>beliefs</a:t>
            </a:r>
            <a:r>
              <a:rPr lang="fr-CA" sz="1800" noProof="0" dirty="0"/>
              <a:t> and practices, </a:t>
            </a:r>
            <a:r>
              <a:rPr lang="fr-CA" sz="1800" noProof="0" dirty="0" err="1"/>
              <a:t>including</a:t>
            </a:r>
            <a:r>
              <a:rPr lang="fr-CA" sz="1800" noProof="0" dirty="0"/>
              <a:t> </a:t>
            </a:r>
            <a:r>
              <a:rPr lang="fr-CA" sz="1800" noProof="0" dirty="0" err="1"/>
              <a:t>parenting</a:t>
            </a:r>
            <a:r>
              <a:rPr lang="fr-CA" sz="1800" noProof="0" dirty="0"/>
              <a:t> practices. The </a:t>
            </a:r>
            <a:r>
              <a:rPr lang="fr-CA" sz="1800" noProof="0" dirty="0" err="1"/>
              <a:t>ways</a:t>
            </a:r>
            <a:r>
              <a:rPr lang="fr-CA" sz="1800" noProof="0" dirty="0"/>
              <a:t> in </a:t>
            </a:r>
            <a:r>
              <a:rPr lang="fr-CA" sz="1800" noProof="0" dirty="0" err="1"/>
              <a:t>which</a:t>
            </a:r>
            <a:r>
              <a:rPr lang="fr-CA" sz="1800" noProof="0" dirty="0"/>
              <a:t> the </a:t>
            </a:r>
            <a:r>
              <a:rPr lang="fr-CA" sz="1800" noProof="0" dirty="0" err="1"/>
              <a:t>resulting</a:t>
            </a:r>
            <a:r>
              <a:rPr lang="fr-CA" sz="1800" noProof="0" dirty="0"/>
              <a:t> </a:t>
            </a:r>
            <a:r>
              <a:rPr lang="fr-CA" sz="1800" noProof="0" dirty="0" err="1"/>
              <a:t>intergenerational</a:t>
            </a:r>
            <a:r>
              <a:rPr lang="fr-CA" sz="1800" noProof="0" dirty="0"/>
              <a:t> trauma and damage to </a:t>
            </a:r>
            <a:r>
              <a:rPr lang="fr-CA" sz="1800" noProof="0" dirty="0" err="1"/>
              <a:t>Indigenous</a:t>
            </a:r>
            <a:r>
              <a:rPr lang="fr-CA" sz="1800" noProof="0" dirty="0"/>
              <a:t> </a:t>
            </a:r>
            <a:r>
              <a:rPr lang="fr-CA" sz="1800" noProof="0" dirty="0" err="1"/>
              <a:t>identity</a:t>
            </a:r>
            <a:r>
              <a:rPr lang="fr-CA" sz="1800" noProof="0" dirty="0"/>
              <a:t> have </a:t>
            </a:r>
            <a:r>
              <a:rPr lang="fr-CA" sz="1800" noProof="0" dirty="0" err="1"/>
              <a:t>impacted</a:t>
            </a:r>
            <a:r>
              <a:rPr lang="fr-CA" sz="1800" noProof="0" dirty="0"/>
              <a:t> the </a:t>
            </a:r>
            <a:r>
              <a:rPr lang="fr-CA" sz="1800" noProof="0" dirty="0" err="1"/>
              <a:t>health</a:t>
            </a:r>
            <a:r>
              <a:rPr lang="fr-CA" sz="1800" noProof="0" dirty="0"/>
              <a:t> and </a:t>
            </a:r>
            <a:r>
              <a:rPr lang="fr-CA" sz="1800" noProof="0" dirty="0" err="1"/>
              <a:t>well-being</a:t>
            </a:r>
            <a:r>
              <a:rPr lang="fr-CA" sz="1800" noProof="0" dirty="0"/>
              <a:t> of </a:t>
            </a:r>
            <a:r>
              <a:rPr lang="fr-CA" sz="1800" noProof="0" dirty="0" err="1"/>
              <a:t>Indigenous</a:t>
            </a:r>
            <a:r>
              <a:rPr lang="fr-CA" sz="1800" noProof="0" dirty="0"/>
              <a:t> peoples has been </a:t>
            </a:r>
            <a:r>
              <a:rPr lang="fr-CA" sz="1800" noProof="0" dirty="0" err="1"/>
              <a:t>extensively</a:t>
            </a:r>
            <a:r>
              <a:rPr lang="fr-CA" sz="1800" noProof="0" dirty="0"/>
              <a:t> </a:t>
            </a:r>
            <a:r>
              <a:rPr lang="fr-CA" sz="1800" noProof="0" dirty="0" err="1"/>
              <a:t>documented</a:t>
            </a:r>
            <a:r>
              <a:rPr lang="fr-CA" sz="1800" noProof="0" dirty="0"/>
              <a:t> (Allan, 2013; Brave </a:t>
            </a:r>
            <a:r>
              <a:rPr lang="fr-CA" sz="1800" noProof="0" dirty="0" err="1"/>
              <a:t>Heart</a:t>
            </a:r>
            <a:r>
              <a:rPr lang="fr-CA" sz="1800" noProof="0" dirty="0"/>
              <a:t>, 1998; Desmarais, 2013; Menzies, 2008; Smith, </a:t>
            </a:r>
            <a:r>
              <a:rPr lang="fr-CA" sz="1800" noProof="0" dirty="0" err="1"/>
              <a:t>Varcoe</a:t>
            </a:r>
            <a:r>
              <a:rPr lang="fr-CA" sz="1800" noProof="0" dirty="0"/>
              <a:t> &amp; Edwards, 2005; Wesley-Esquimaux &amp; </a:t>
            </a:r>
            <a:r>
              <a:rPr lang="fr-CA" sz="1800" noProof="0" dirty="0" err="1"/>
              <a:t>Smolewski</a:t>
            </a:r>
            <a:r>
              <a:rPr lang="fr-CA" sz="1800" noProof="0" dirty="0"/>
              <a:t>, 2004). For </a:t>
            </a:r>
            <a:r>
              <a:rPr lang="fr-CA" sz="1800" noProof="0" dirty="0" err="1"/>
              <a:t>example</a:t>
            </a:r>
            <a:r>
              <a:rPr lang="fr-CA" sz="1800" noProof="0" dirty="0"/>
              <a:t>, the </a:t>
            </a:r>
            <a:r>
              <a:rPr lang="fr-CA" sz="1800" noProof="0" dirty="0" err="1"/>
              <a:t>abovementioned</a:t>
            </a:r>
            <a:r>
              <a:rPr lang="fr-CA" sz="1800" noProof="0" dirty="0"/>
              <a:t> </a:t>
            </a:r>
            <a:r>
              <a:rPr lang="fr-CA" sz="1800" noProof="0" dirty="0" err="1"/>
              <a:t>study</a:t>
            </a:r>
            <a:r>
              <a:rPr lang="fr-CA" sz="1800" noProof="0" dirty="0"/>
              <a:t> of self-</a:t>
            </a:r>
            <a:r>
              <a:rPr lang="fr-CA" sz="1800" noProof="0" dirty="0" err="1"/>
              <a:t>identified</a:t>
            </a:r>
            <a:r>
              <a:rPr lang="fr-CA" sz="1800" noProof="0" dirty="0"/>
              <a:t> First Nations </a:t>
            </a:r>
            <a:r>
              <a:rPr lang="fr-CA" sz="1800" noProof="0" dirty="0" err="1"/>
              <a:t>adults</a:t>
            </a:r>
            <a:r>
              <a:rPr lang="fr-CA" sz="1800" noProof="0" dirty="0"/>
              <a:t> in Hamilton, Ontario </a:t>
            </a:r>
            <a:r>
              <a:rPr lang="fr-CA" sz="1800" noProof="0" dirty="0" err="1"/>
              <a:t>found</a:t>
            </a:r>
            <a:r>
              <a:rPr lang="fr-CA" sz="1800" noProof="0" dirty="0"/>
              <a:t> a population </a:t>
            </a:r>
            <a:r>
              <a:rPr lang="fr-CA" sz="1800" noProof="0" dirty="0" err="1"/>
              <a:t>prevalence</a:t>
            </a:r>
            <a:r>
              <a:rPr lang="fr-CA" sz="1800" noProof="0" dirty="0"/>
              <a:t> of </a:t>
            </a:r>
            <a:r>
              <a:rPr lang="fr-CA" sz="1800" noProof="0" dirty="0" err="1"/>
              <a:t>post-traumatic</a:t>
            </a:r>
            <a:r>
              <a:rPr lang="fr-CA" sz="1800" noProof="0" dirty="0"/>
              <a:t> stress </a:t>
            </a:r>
            <a:r>
              <a:rPr lang="fr-CA" sz="1800" noProof="0" dirty="0" err="1"/>
              <a:t>disorder</a:t>
            </a:r>
            <a:r>
              <a:rPr lang="fr-CA" sz="1800" noProof="0" dirty="0"/>
              <a:t> of 34 percent </a:t>
            </a:r>
            <a:r>
              <a:rPr lang="fr-CA" sz="1800" noProof="0" dirty="0" err="1"/>
              <a:t>using</a:t>
            </a:r>
            <a:r>
              <a:rPr lang="fr-CA" sz="1800" noProof="0" dirty="0"/>
              <a:t> the </a:t>
            </a:r>
            <a:r>
              <a:rPr lang="fr-CA" sz="1800" noProof="0" dirty="0" err="1"/>
              <a:t>primary</a:t>
            </a:r>
            <a:r>
              <a:rPr lang="fr-CA" sz="1800" noProof="0" dirty="0"/>
              <a:t> care PTSD screen (</a:t>
            </a:r>
            <a:r>
              <a:rPr lang="fr-CA" sz="1800" noProof="0" dirty="0" err="1"/>
              <a:t>Smylie</a:t>
            </a:r>
            <a:r>
              <a:rPr lang="fr-CA" sz="1800" noProof="0" dirty="0"/>
              <a:t> et al., 2011). » - </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First Peoples, Second Class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Treatment</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The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role</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racism</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in the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health</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and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well-being</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Indigenous</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peoples in Canada</a:t>
            </a:r>
            <a:r>
              <a:rPr lang="fr-CA" sz="1900" noProof="0" dirty="0">
                <a:solidFill>
                  <a:srgbClr val="003A5D"/>
                </a:solidFill>
                <a:latin typeface="Open Sans"/>
                <a:ea typeface="Open Sans"/>
                <a:cs typeface="Open Sans"/>
                <a:sym typeface="Open Sans"/>
              </a:rPr>
              <a:t> (2015)</a:t>
            </a:r>
            <a:endParaRPr lang="fr-CA" sz="2300" noProof="0" dirty="0">
              <a:solidFill>
                <a:srgbClr val="003A5D"/>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lang="fr-CA" sz="1800" noProof="0" dirty="0"/>
          </a:p>
          <a:p>
            <a:pPr marL="0" lvl="0" indent="0" algn="l" rtl="0">
              <a:lnSpc>
                <a:spcPct val="100000"/>
              </a:lnSpc>
              <a:spcBef>
                <a:spcPts val="0"/>
              </a:spcBef>
              <a:spcAft>
                <a:spcPts val="0"/>
              </a:spcAft>
              <a:buSzPts val="1400"/>
              <a:buNone/>
            </a:pPr>
            <a:r>
              <a:rPr lang="fr-CA" sz="1800" b="1" u="sng" noProof="0" dirty="0"/>
              <a:t>Traduction de la citation</a:t>
            </a:r>
            <a:endParaRPr lang="fr-CA" sz="1800" b="1" u="none" noProof="0" dirty="0"/>
          </a:p>
          <a:p>
            <a:pPr marL="0" lvl="0" indent="0" algn="l" rtl="0">
              <a:lnSpc>
                <a:spcPct val="100000"/>
              </a:lnSpc>
              <a:spcBef>
                <a:spcPts val="0"/>
              </a:spcBef>
              <a:spcAft>
                <a:spcPts val="0"/>
              </a:spcAft>
              <a:buSzPts val="1400"/>
              <a:buNone/>
            </a:pPr>
            <a:r>
              <a:rPr lang="fr-CA" sz="1800" b="0" u="none" noProof="0" dirty="0"/>
              <a:t>« La rupture de l’identité, de la famille et de la communauté perpétrée au moyen des pratiques mentionnées ci-dessus a eu des conséquences durables et intergénérationnelles; elle a considérablement entravé ou même carrément empêché la transmission des valeurs, des croyances et des pratiques, y compris les pratiques parentales. L’incidence des traumatismes intergénérationnels et des préjudices à l’identité autochtone qui ont découlé de ces pratiques a été largement documentée </a:t>
            </a:r>
            <a:r>
              <a:rPr lang="fr-CA" sz="1800" noProof="0" dirty="0"/>
              <a:t>(Allan, 2013; Brave </a:t>
            </a:r>
            <a:r>
              <a:rPr lang="fr-CA" sz="1800" noProof="0" dirty="0" err="1"/>
              <a:t>Heart</a:t>
            </a:r>
            <a:r>
              <a:rPr lang="fr-CA" sz="1800" noProof="0" dirty="0"/>
              <a:t>, 1998; Desmarais, 2013; Menzies, 2008; Smith, </a:t>
            </a:r>
            <a:r>
              <a:rPr lang="fr-CA" sz="1800" noProof="0" dirty="0" err="1"/>
              <a:t>Varcoe</a:t>
            </a:r>
            <a:r>
              <a:rPr lang="fr-CA" sz="1800" noProof="0" dirty="0"/>
              <a:t> et Edwards, 2005; Wesley-Esquimaux et </a:t>
            </a:r>
            <a:r>
              <a:rPr lang="fr-CA" sz="1800" noProof="0" dirty="0" err="1"/>
              <a:t>Smolewski</a:t>
            </a:r>
            <a:r>
              <a:rPr lang="fr-CA" sz="1800" noProof="0" dirty="0"/>
              <a:t>, 2004). Par exemple, l’étude susmentionnée, menée à l’aide de l’outil "</a:t>
            </a:r>
            <a:r>
              <a:rPr lang="fr-CA" sz="1800" noProof="0" dirty="0" err="1"/>
              <a:t>Primary</a:t>
            </a:r>
            <a:r>
              <a:rPr lang="fr-CA" sz="1800" noProof="0" dirty="0"/>
              <a:t> Care PTSD Screen” pour le dépistage du trouble de stress post-traumatique (TSPT) auprès d’adultes s’identifiant comme membres des Premières Nations dans la région de Hamilton, en Ontario, a révélé que la prévalence du </a:t>
            </a:r>
            <a:r>
              <a:rPr lang="fr-CA" sz="2800" noProof="0" dirty="0">
                <a:effectLst/>
              </a:rPr>
              <a:t>TSPT dans cette population est de 34 % </a:t>
            </a:r>
            <a:r>
              <a:rPr lang="fr-CA" sz="1600" noProof="0" dirty="0"/>
              <a:t>(</a:t>
            </a:r>
            <a:r>
              <a:rPr lang="fr-CA" sz="1600" noProof="0" dirty="0" err="1"/>
              <a:t>Smylie</a:t>
            </a:r>
            <a:r>
              <a:rPr lang="fr-CA" sz="1600" noProof="0" dirty="0"/>
              <a:t> et coll., 2011). » - </a:t>
            </a:r>
            <a:r>
              <a:rPr lang="fr-CA" sz="18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First Peoples, Second Class </a:t>
            </a:r>
            <a:r>
              <a:rPr lang="fr-CA" sz="18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Treatment</a:t>
            </a:r>
            <a:r>
              <a:rPr lang="fr-CA" sz="18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The </a:t>
            </a:r>
            <a:r>
              <a:rPr lang="fr-CA" sz="18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role</a:t>
            </a:r>
            <a:r>
              <a:rPr lang="fr-CA" sz="18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8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racism</a:t>
            </a:r>
            <a:r>
              <a:rPr lang="fr-CA" sz="18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in the </a:t>
            </a:r>
            <a:r>
              <a:rPr lang="fr-CA" sz="18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health</a:t>
            </a:r>
            <a:r>
              <a:rPr lang="fr-CA" sz="18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and </a:t>
            </a:r>
            <a:r>
              <a:rPr lang="fr-CA" sz="18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well-being</a:t>
            </a:r>
            <a:r>
              <a:rPr lang="fr-CA" sz="18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8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Indigenous</a:t>
            </a:r>
            <a:r>
              <a:rPr lang="fr-CA" sz="18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peoples in Canada</a:t>
            </a:r>
            <a:r>
              <a:rPr lang="fr-CA" sz="1800" noProof="0" dirty="0">
                <a:solidFill>
                  <a:srgbClr val="003A5D"/>
                </a:solidFill>
                <a:latin typeface="Open Sans"/>
                <a:ea typeface="Open Sans"/>
                <a:cs typeface="Open Sans"/>
                <a:sym typeface="Open Sans"/>
              </a:rPr>
              <a:t> (2015)</a:t>
            </a:r>
            <a:endParaRPr lang="fr-CA" sz="1800" b="0" u="none" noProof="0" dirty="0"/>
          </a:p>
        </p:txBody>
      </p:sp>
      <p:sp>
        <p:nvSpPr>
          <p:cNvPr id="313" name="Google Shape;31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oto Sans Symbols"/>
              <a:buNone/>
            </a:pPr>
            <a:r>
              <a:rPr lang="en-US" sz="1800" dirty="0">
                <a:solidFill>
                  <a:srgbClr val="000000"/>
                </a:solidFill>
                <a:highlight>
                  <a:srgbClr val="FFFF00"/>
                </a:highlight>
                <a:latin typeface="Open Sans"/>
                <a:ea typeface="Open Sans"/>
                <a:cs typeface="Open Sans"/>
                <a:sym typeface="Open Sans"/>
              </a:rPr>
              <a:t>20 000</a:t>
            </a:r>
            <a:endParaRPr sz="1800" dirty="0">
              <a:solidFill>
                <a:srgbClr val="000000"/>
              </a:solidFill>
              <a:latin typeface="Open Sans"/>
              <a:ea typeface="Open Sans"/>
              <a:cs typeface="Open Sans"/>
              <a:sym typeface="Open Sans"/>
            </a:endParaRPr>
          </a:p>
        </p:txBody>
      </p:sp>
      <p:sp>
        <p:nvSpPr>
          <p:cNvPr id="320" name="Google Shape;32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CA" noProof="0" dirty="0"/>
              <a:t>Femmes et filles autochtones disparues et assassinées</a:t>
            </a:r>
          </a:p>
          <a:p>
            <a:pPr marL="457200" marR="0" lvl="0" indent="-228600" algn="l" rtl="0">
              <a:lnSpc>
                <a:spcPct val="100000"/>
              </a:lnSpc>
              <a:spcBef>
                <a:spcPts val="0"/>
              </a:spcBef>
              <a:spcAft>
                <a:spcPts val="0"/>
              </a:spcAft>
              <a:buSzPts val="1400"/>
              <a:buNone/>
            </a:pPr>
            <a:endParaRPr lang="fr-CA" noProof="0" dirty="0"/>
          </a:p>
        </p:txBody>
      </p:sp>
      <p:sp>
        <p:nvSpPr>
          <p:cNvPr id="327" name="Google Shape;327;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fr-CA" sz="1800" noProof="0" dirty="0">
                <a:latin typeface="Cambria"/>
                <a:ea typeface="Cambria"/>
                <a:cs typeface="Cambria"/>
                <a:sym typeface="Cambria"/>
              </a:rPr>
              <a:t>Entre 2001 et 2015, l</a:t>
            </a:r>
            <a:r>
              <a:rPr lang="fr-CA" sz="4000" noProof="0" dirty="0"/>
              <a:t>e taux d’homicides chez les femmes autochtones a été six fois plus élevé</a:t>
            </a:r>
            <a:r>
              <a:rPr lang="fr-CA" sz="5400" noProof="0" dirty="0"/>
              <a:t> que chez les femmes non autochtones.</a:t>
            </a: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Le nombre réel de femmes autochtones ayant été assassinées est inconnu, puisque de nombreuses femmes disparues n’ont pas encore été retrouvées. </a:t>
            </a:r>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Le véritable problème est que, pendant de nombreuses années, aucune masse importante n’a réclamé d’enquête sur le sort de ces nombreuses femmes disparues. Certaines d’entre elles ont finalement été retrouvées assassinées par le tueur en série Robert </a:t>
            </a:r>
            <a:r>
              <a:rPr lang="fr-CA" sz="1800" noProof="0" dirty="0" err="1">
                <a:latin typeface="Cambria"/>
                <a:ea typeface="Cambria"/>
                <a:cs typeface="Cambria"/>
                <a:sym typeface="Cambria"/>
              </a:rPr>
              <a:t>Pickton</a:t>
            </a:r>
            <a:r>
              <a:rPr lang="fr-CA" sz="1800" noProof="0" dirty="0">
                <a:latin typeface="Cambria"/>
                <a:ea typeface="Cambria"/>
                <a:cs typeface="Cambria"/>
                <a:sym typeface="Cambria"/>
              </a:rPr>
              <a:t>.</a:t>
            </a:r>
            <a:endParaRPr lang="fr-CA" noProof="0" dirty="0"/>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chemeClr val="dk1"/>
              </a:buClr>
              <a:buSzPts val="1800"/>
              <a:buFont typeface="Cambria"/>
              <a:buNone/>
              <a:tabLst/>
              <a:defRPr/>
            </a:pPr>
            <a:r>
              <a:rPr lang="fr-CA" sz="1800" b="1" noProof="0" dirty="0">
                <a:latin typeface="Cambria"/>
                <a:ea typeface="Cambria"/>
                <a:cs typeface="Cambria"/>
                <a:sym typeface="Cambria"/>
              </a:rPr>
              <a:t>FACULTATIF : </a:t>
            </a:r>
            <a:r>
              <a:rPr lang="fr-CA" sz="1800" noProof="0" dirty="0">
                <a:latin typeface="Cambria"/>
                <a:ea typeface="Cambria"/>
                <a:cs typeface="Cambria"/>
                <a:sym typeface="Cambria"/>
              </a:rPr>
              <a:t>La vidéo sur l’unité est une vidéo de trois minutes présentant des familles et des </a:t>
            </a:r>
            <a:r>
              <a:rPr lang="fr-CA" sz="1800" noProof="0" dirty="0" err="1">
                <a:latin typeface="Cambria"/>
                <a:ea typeface="Cambria"/>
                <a:cs typeface="Cambria"/>
                <a:sym typeface="Cambria"/>
              </a:rPr>
              <a:t>descendant·es</a:t>
            </a:r>
            <a:r>
              <a:rPr lang="fr-CA" sz="2800" b="0" i="0" noProof="0" dirty="0">
                <a:solidFill>
                  <a:srgbClr val="333333"/>
                </a:solidFill>
                <a:effectLst/>
                <a:latin typeface="Lato" panose="020F0502020204030204" pitchFamily="34" charset="0"/>
              </a:rPr>
              <a:t> de </a:t>
            </a:r>
            <a:r>
              <a:rPr lang="fr-CA" sz="4000" b="0" i="0" noProof="0" dirty="0">
                <a:solidFill>
                  <a:srgbClr val="131313"/>
                </a:solidFill>
                <a:effectLst/>
                <a:latin typeface="Radio-Canada"/>
              </a:rPr>
              <a:t>femmes, de filles, de personnes bispirituelles et de personnes LGBT autochtones </a:t>
            </a:r>
            <a:r>
              <a:rPr lang="fr-CA" sz="2800" b="0" i="0" noProof="0" dirty="0">
                <a:solidFill>
                  <a:srgbClr val="333333"/>
                </a:solidFill>
                <a:effectLst/>
                <a:latin typeface="Lato" panose="020F0502020204030204" pitchFamily="34" charset="0"/>
              </a:rPr>
              <a:t>disparues ou assassinées.</a:t>
            </a:r>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a:p>
            <a:pPr marL="0" marR="0" lvl="0" indent="0" algn="l" rtl="0">
              <a:lnSpc>
                <a:spcPct val="107000"/>
              </a:lnSpc>
              <a:spcBef>
                <a:spcPts val="0"/>
              </a:spcBef>
              <a:spcAft>
                <a:spcPts val="0"/>
              </a:spcAft>
              <a:buSzPts val="1400"/>
              <a:buNone/>
            </a:pPr>
            <a:endParaRPr lang="fr-CA" noProof="0" dirty="0"/>
          </a:p>
        </p:txBody>
      </p:sp>
      <p:sp>
        <p:nvSpPr>
          <p:cNvPr id="334" name="Google Shape;3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i="0" u="sng" dirty="0">
                <a:solidFill>
                  <a:srgbClr val="333333"/>
                </a:solidFill>
                <a:effectLst/>
                <a:latin typeface="Noto Sans" panose="020B0502040504020204" pitchFamily="34" charset="0"/>
              </a:rPr>
              <a:t>Traduction de la citation</a:t>
            </a:r>
            <a:endParaRPr lang="fr-FR" b="1" i="0" u="none" dirty="0">
              <a:solidFill>
                <a:srgbClr val="333333"/>
              </a:solidFill>
              <a:effectLst/>
              <a:latin typeface="Noto Sans" panose="020B0502040504020204" pitchFamily="34" charset="0"/>
            </a:endParaRPr>
          </a:p>
          <a:p>
            <a:pPr marL="0" lvl="0" indent="0" algn="l" rtl="0">
              <a:lnSpc>
                <a:spcPct val="100000"/>
              </a:lnSpc>
              <a:spcBef>
                <a:spcPts val="0"/>
              </a:spcBef>
              <a:spcAft>
                <a:spcPts val="0"/>
              </a:spcAft>
              <a:buSzPts val="1400"/>
              <a:buNone/>
            </a:pPr>
            <a:endParaRPr lang="fr-FR" b="0" i="0" dirty="0">
              <a:solidFill>
                <a:srgbClr val="333333"/>
              </a:solidFill>
              <a:effectLst/>
              <a:latin typeface="Noto Sans" panose="020B0502040504020204" pitchFamily="34" charset="0"/>
            </a:endParaRPr>
          </a:p>
          <a:p>
            <a:pPr marL="0" lvl="0" indent="0" algn="l" rtl="0">
              <a:lnSpc>
                <a:spcPct val="100000"/>
              </a:lnSpc>
              <a:spcBef>
                <a:spcPts val="0"/>
              </a:spcBef>
              <a:spcAft>
                <a:spcPts val="0"/>
              </a:spcAft>
              <a:buSzPts val="1400"/>
              <a:buNone/>
            </a:pPr>
            <a:r>
              <a:rPr lang="fr-FR" b="0" i="0" dirty="0">
                <a:solidFill>
                  <a:srgbClr val="333333"/>
                </a:solidFill>
                <a:effectLst/>
                <a:latin typeface="Noto Sans" panose="020B0502040504020204" pitchFamily="34" charset="0"/>
              </a:rPr>
              <a:t>« Le processus de colonisation a entraîné un racisme permanent et bien ancré contre les Autochtones, et ces idéologies racistes continuent de nuire considérablement à leur santé et à leur bien-être. Elles ont également une incidence sur les déterminants sociaux de la santé et sur l’accès à l’éducation, au logement, à la sécurité alimentaire et à l’emploi, et elles se répandent dans les systèmes et les institutions de la société, notamment les systèmes de soins de santé, de protection de l’enfance et de justice pénale. »</a:t>
            </a:r>
            <a:endParaRPr dirty="0"/>
          </a:p>
        </p:txBody>
      </p:sp>
      <p:sp>
        <p:nvSpPr>
          <p:cNvPr id="340" name="Google Shape;34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CA" sz="1200" noProof="0" dirty="0">
                <a:solidFill>
                  <a:srgbClr val="3C4043"/>
                </a:solidFill>
                <a:highlight>
                  <a:srgbClr val="FFFFFF"/>
                </a:highlight>
                <a:latin typeface="Roboto"/>
                <a:ea typeface="Roboto"/>
                <a:cs typeface="Roboto"/>
                <a:sym typeface="Roboto"/>
              </a:rPr>
              <a:t>Ce message devrait être remplacé par votre (responsable de l’animation) propre déclaration.</a:t>
            </a:r>
            <a:endParaRPr lang="fr-CA" noProof="0"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b="1" noProof="0" dirty="0"/>
              <a:t>Animez une discussion de cinq minutes à partir de ces questions.</a:t>
            </a:r>
          </a:p>
          <a:p>
            <a:pPr marL="0" marR="0" lvl="0" indent="0" algn="l" rtl="0">
              <a:lnSpc>
                <a:spcPct val="100000"/>
              </a:lnSpc>
              <a:spcBef>
                <a:spcPts val="0"/>
              </a:spcBef>
              <a:spcAft>
                <a:spcPts val="0"/>
              </a:spcAft>
              <a:buSzPts val="1400"/>
              <a:buNone/>
            </a:pPr>
            <a:endParaRPr lang="fr-CA" noProof="0" dirty="0"/>
          </a:p>
          <a:p>
            <a:pPr marL="0" marR="0" lvl="0" indent="0" algn="l" rtl="0">
              <a:lnSpc>
                <a:spcPct val="100000"/>
              </a:lnSpc>
              <a:spcBef>
                <a:spcPts val="0"/>
              </a:spcBef>
              <a:spcAft>
                <a:spcPts val="0"/>
              </a:spcAft>
              <a:buSzPts val="1400"/>
              <a:buNone/>
            </a:pPr>
            <a:r>
              <a:rPr lang="fr-CA" noProof="0" dirty="0"/>
              <a:t>Vous pourriez présenter les citations suivantes du Guide d’introduction à la santé des Autochtones pour mettre en évidence certains points :</a:t>
            </a:r>
          </a:p>
          <a:p>
            <a:pPr marL="0" marR="0" lvl="0" indent="0" algn="l" rtl="0">
              <a:lnSpc>
                <a:spcPct val="100000"/>
              </a:lnSpc>
              <a:spcBef>
                <a:spcPts val="0"/>
              </a:spcBef>
              <a:spcAft>
                <a:spcPts val="0"/>
              </a:spcAft>
              <a:buSzPts val="1400"/>
              <a:buNone/>
            </a:pPr>
            <a:endParaRPr lang="fr-CA" noProof="0" dirty="0"/>
          </a:p>
          <a:p>
            <a:pPr marL="0" marR="0" lvl="0" indent="0" algn="l" rtl="0">
              <a:lnSpc>
                <a:spcPct val="107000"/>
              </a:lnSpc>
              <a:spcBef>
                <a:spcPts val="0"/>
              </a:spcBef>
              <a:spcAft>
                <a:spcPts val="0"/>
              </a:spcAft>
              <a:buSzPts val="1400"/>
              <a:buNone/>
            </a:pPr>
            <a:r>
              <a:rPr lang="fr-CA" sz="2800" noProof="0" dirty="0"/>
              <a:t>« Les facteurs de stress prolongé ou graves en lien avec les expériences vécues dans les pensionnats autochtones peuvent entraîner des maladies cardiaques, de l’hypertension artérielle, des AVC ou du diabète, ou encore exacerber des maladies liées au système immunitaire ou de maladies neurodégénératives. En outre, les personnes exposées à ces facteurs de stress sont plus vulnérables aux maladies mentales comme la dépression, le trouble de stress post-traumatique et les troubles liés à la consommation de substances (</a:t>
            </a:r>
            <a:r>
              <a:rPr lang="fr-CA" sz="2800" noProof="0" dirty="0" err="1"/>
              <a:t>Tomascik</a:t>
            </a:r>
            <a:r>
              <a:rPr lang="fr-CA" sz="2800" noProof="0" dirty="0"/>
              <a:t>, </a:t>
            </a:r>
            <a:r>
              <a:rPr lang="fr-CA" sz="2800" noProof="0" dirty="0" err="1"/>
              <a:t>Dignan</a:t>
            </a:r>
            <a:r>
              <a:rPr lang="fr-CA" sz="2800" noProof="0" dirty="0"/>
              <a:t> et </a:t>
            </a:r>
            <a:r>
              <a:rPr lang="fr-CA" sz="2800" noProof="0" dirty="0" err="1"/>
              <a:t>Lavallée</a:t>
            </a:r>
            <a:r>
              <a:rPr lang="fr-CA" sz="2800" noProof="0" dirty="0"/>
              <a:t>, 2018). »</a:t>
            </a:r>
          </a:p>
          <a:p>
            <a:pPr marL="0" marR="0" lvl="0" indent="0" algn="l" rtl="0">
              <a:lnSpc>
                <a:spcPct val="107000"/>
              </a:lnSpc>
              <a:spcBef>
                <a:spcPts val="0"/>
              </a:spcBef>
              <a:spcAft>
                <a:spcPts val="0"/>
              </a:spcAft>
              <a:buSzPts val="1400"/>
              <a:buNone/>
            </a:pPr>
            <a:endParaRPr lang="fr-CA" noProof="0" dirty="0"/>
          </a:p>
          <a:p>
            <a:pPr marL="0" marR="0" lvl="0" indent="0" algn="l" rtl="0">
              <a:lnSpc>
                <a:spcPct val="107000"/>
              </a:lnSpc>
              <a:spcBef>
                <a:spcPts val="800"/>
              </a:spcBef>
              <a:spcAft>
                <a:spcPts val="0"/>
              </a:spcAft>
              <a:buSzPts val="1400"/>
              <a:buNone/>
            </a:pPr>
            <a:r>
              <a:rPr lang="fr-CA" sz="1800" noProof="0" dirty="0">
                <a:latin typeface="Calibri"/>
                <a:ea typeface="Calibri"/>
                <a:cs typeface="Calibri"/>
                <a:sym typeface="Calibri"/>
              </a:rPr>
              <a:t> </a:t>
            </a:r>
            <a:r>
              <a:rPr lang="fr-CA" sz="2800" noProof="0" dirty="0"/>
              <a:t>« Le Conseil canadien de la santé a découvert que les </a:t>
            </a:r>
            <a:r>
              <a:rPr lang="fr-CA" sz="2800" noProof="0" dirty="0" err="1"/>
              <a:t>participant·es</a:t>
            </a:r>
            <a:r>
              <a:rPr lang="fr-CA" sz="2800" noProof="0" dirty="0"/>
              <a:t> autochtones n’étaient pas favorables à l’utilisation des services de santé du système général, et que nombre d’entre eux ne cherchaient pas à en bénéficier, en raison d’expériences de stéréotypage, de discrimination, de racisme, de dénigrement, de jugement ou de négligence. Les établissements de santé qui n’offrent pas de soins adaptés aux réalités culturelles ne font qu’éloigner les Autochtones davantage des services de santé, et contribuent ainsi à de moins bons résultats en matière de santé (</a:t>
            </a:r>
            <a:r>
              <a:rPr lang="fr-CA" sz="2800" noProof="0" dirty="0" err="1"/>
              <a:t>DiLallo</a:t>
            </a:r>
            <a:r>
              <a:rPr lang="fr-CA" sz="2800" noProof="0" dirty="0"/>
              <a:t>, 2014). »</a:t>
            </a:r>
            <a:endParaRPr lang="fr-CA" noProof="0" dirty="0"/>
          </a:p>
        </p:txBody>
      </p:sp>
      <p:sp>
        <p:nvSpPr>
          <p:cNvPr id="347" name="Google Shape;34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800" noProof="0" dirty="0"/>
              <a:t>Créez un sondage ou demandez simplement des réponses verbales ou un vote à main levée.</a:t>
            </a:r>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a:p>
            <a:pPr marL="0" lvl="0" indent="0" algn="l" rtl="0">
              <a:lnSpc>
                <a:spcPct val="100000"/>
              </a:lnSpc>
              <a:spcBef>
                <a:spcPts val="0"/>
              </a:spcBef>
              <a:spcAft>
                <a:spcPts val="0"/>
              </a:spcAft>
              <a:buSzPts val="1400"/>
              <a:buNone/>
            </a:pPr>
            <a:r>
              <a:rPr lang="fr-CA" sz="1800" b="1" noProof="0" dirty="0"/>
              <a:t>Remarque : </a:t>
            </a:r>
            <a:r>
              <a:rPr lang="fr-CA" sz="1800" noProof="0" dirty="0"/>
              <a:t>Si la formation est offerte en ligne, vous pourrez probablement créer un sondage à l’aide du logiciel de vidéoconférence. Si la formation a lieu en personne, des outils comme </a:t>
            </a:r>
            <a:r>
              <a:rPr lang="fr-CA" sz="1800" noProof="0" dirty="0" err="1"/>
              <a:t>Poll</a:t>
            </a:r>
            <a:r>
              <a:rPr lang="fr-CA" sz="1800" noProof="0" dirty="0"/>
              <a:t> </a:t>
            </a:r>
            <a:r>
              <a:rPr lang="fr-CA" sz="1800" noProof="0" dirty="0" err="1"/>
              <a:t>Everywhere</a:t>
            </a:r>
            <a:r>
              <a:rPr lang="fr-CA" sz="1800" noProof="0" dirty="0"/>
              <a:t> peuvent vous être utiles (https://www.polleverywhere.com/).</a:t>
            </a:r>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Dans les années 1940, le gouvernement a financé une série d’expériences nutritionnelles auprès d’Autochtones, principalement des enfants, où un certain nombre étaient délibérément privés des aliments nutritifs essentiels dans le but d’établir une comparaison avec les personnes n’en ayant pas été privées.</a:t>
            </a: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 </a:t>
            </a:r>
          </a:p>
          <a:p>
            <a:pPr marL="0" marR="0" lvl="0" indent="0" algn="l" rtl="0">
              <a:lnSpc>
                <a:spcPct val="100000"/>
              </a:lnSpc>
              <a:spcBef>
                <a:spcPts val="0"/>
              </a:spcBef>
              <a:spcAft>
                <a:spcPts val="0"/>
              </a:spcAft>
              <a:buSzPts val="1400"/>
              <a:buNone/>
            </a:pPr>
            <a:r>
              <a:rPr lang="fr-CA" sz="1800" noProof="0" dirty="0">
                <a:solidFill>
                  <a:srgbClr val="191919"/>
                </a:solidFill>
                <a:latin typeface="Georgia"/>
                <a:ea typeface="Georgia"/>
                <a:cs typeface="Georgia"/>
                <a:sym typeface="Georgia"/>
              </a:rPr>
              <a:t>Ces expériences ont commencé en 1942, lorsque des chercheurs et chercheuses du gouvernement ont visité un certain nombre de réserves éloignées situées dans le nord du Manitoba, notamment à The Pas et à </a:t>
            </a:r>
            <a:r>
              <a:rPr lang="fr-CA" sz="1800" noProof="0" dirty="0" err="1">
                <a:solidFill>
                  <a:srgbClr val="191919"/>
                </a:solidFill>
                <a:latin typeface="Georgia"/>
                <a:ea typeface="Georgia"/>
                <a:cs typeface="Georgia"/>
                <a:sym typeface="Georgia"/>
              </a:rPr>
              <a:t>Norway</a:t>
            </a:r>
            <a:r>
              <a:rPr lang="fr-CA" sz="1800" noProof="0" dirty="0">
                <a:solidFill>
                  <a:srgbClr val="191919"/>
                </a:solidFill>
                <a:latin typeface="Georgia"/>
                <a:ea typeface="Georgia"/>
                <a:cs typeface="Georgia"/>
                <a:sym typeface="Georgia"/>
              </a:rPr>
              <a:t> House.</a:t>
            </a:r>
            <a:r>
              <a:rPr lang="fr-CA" sz="1800" noProof="0" dirty="0">
                <a:latin typeface="Cambria"/>
                <a:ea typeface="Cambria"/>
                <a:cs typeface="Cambria"/>
                <a:sym typeface="Cambria"/>
              </a:rPr>
              <a:t> Au total, 125 personnes ont été choisies pour recevoir des suppléments de vitamines essentielles, tandis que les autres en ont été privés afin d’en déterminer l’effet. </a:t>
            </a:r>
          </a:p>
          <a:p>
            <a:pPr marL="0" marR="0" lvl="0" indent="0" algn="l" rtl="0">
              <a:lnSpc>
                <a:spcPct val="100000"/>
              </a:lnSpc>
              <a:spcBef>
                <a:spcPts val="0"/>
              </a:spcBef>
              <a:spcAft>
                <a:spcPts val="0"/>
              </a:spcAft>
              <a:buSzPts val="1400"/>
              <a:buNone/>
            </a:pPr>
            <a:endParaRPr lang="fr-CA" sz="1800" noProof="0" dirty="0">
              <a:solidFill>
                <a:srgbClr val="191919"/>
              </a:solidFill>
              <a:latin typeface="Georgia"/>
              <a:ea typeface="Georgia"/>
              <a:cs typeface="Georgia"/>
              <a:sym typeface="Georgia"/>
            </a:endParaRPr>
          </a:p>
          <a:p>
            <a:pPr marL="0" marR="0" lvl="0" indent="0" algn="l" rtl="0">
              <a:lnSpc>
                <a:spcPct val="100000"/>
              </a:lnSpc>
              <a:spcBef>
                <a:spcPts val="0"/>
              </a:spcBef>
              <a:spcAft>
                <a:spcPts val="0"/>
              </a:spcAft>
              <a:buSzPts val="1400"/>
              <a:buNone/>
            </a:pPr>
            <a:r>
              <a:rPr lang="fr-CA" sz="2800" b="0" i="0" noProof="0" dirty="0">
                <a:solidFill>
                  <a:srgbClr val="4D5156"/>
                </a:solidFill>
                <a:effectLst/>
                <a:latin typeface="arial" panose="020B0604020202020204" pitchFamily="34" charset="0"/>
              </a:rPr>
              <a:t>Dans un cas, une école a délibérément réduit de moitié la ration de </a:t>
            </a:r>
            <a:r>
              <a:rPr lang="fr-CA" sz="2800" b="0" i="0" noProof="0" dirty="0">
                <a:solidFill>
                  <a:srgbClr val="5F6368"/>
                </a:solidFill>
                <a:effectLst/>
                <a:latin typeface="arial" panose="020B0604020202020204" pitchFamily="34" charset="0"/>
              </a:rPr>
              <a:t>lait</a:t>
            </a:r>
            <a:r>
              <a:rPr lang="fr-CA" sz="2800" b="0" i="0" noProof="0" dirty="0">
                <a:solidFill>
                  <a:srgbClr val="4D5156"/>
                </a:solidFill>
                <a:effectLst/>
                <a:latin typeface="arial" panose="020B0604020202020204" pitchFamily="34" charset="0"/>
              </a:rPr>
              <a:t> des élèves </a:t>
            </a:r>
            <a:r>
              <a:rPr lang="fr-CA" sz="2800" b="0" i="0" noProof="0" dirty="0">
                <a:solidFill>
                  <a:srgbClr val="5F6368"/>
                </a:solidFill>
                <a:effectLst/>
                <a:latin typeface="arial" panose="020B0604020202020204" pitchFamily="34" charset="0"/>
              </a:rPr>
              <a:t>pendant deux ans</a:t>
            </a:r>
            <a:r>
              <a:rPr lang="fr-CA" sz="2800" b="0" i="0" noProof="0" dirty="0">
                <a:solidFill>
                  <a:srgbClr val="4D5156"/>
                </a:solidFill>
                <a:effectLst/>
                <a:latin typeface="arial" panose="020B0604020202020204" pitchFamily="34" charset="0"/>
              </a:rPr>
              <a:t> </a:t>
            </a:r>
            <a:r>
              <a:rPr lang="fr-CA" sz="1800" noProof="0" dirty="0">
                <a:solidFill>
                  <a:srgbClr val="191919"/>
                </a:solidFill>
                <a:latin typeface="Georgia"/>
                <a:ea typeface="Georgia"/>
                <a:cs typeface="Georgia"/>
                <a:sym typeface="Georgia"/>
              </a:rPr>
              <a:t>pour établir un point de comparaison auquel se reporter lorsque la ration serait augmentée. Dans une autre école, les enfants ont été divisés en deux groupes, un qui a reçu des suppléments de vitamines, de fer et d’iode, et l’autre qui n’en a pas reçu. L’objectif était de mesurer l’incidence de cette expérience nutritionnelle sur les enfants.</a:t>
            </a:r>
            <a:endParaRPr lang="fr-CA" noProof="0" dirty="0"/>
          </a:p>
          <a:p>
            <a:pPr marL="0" marR="0" lvl="0" indent="0" algn="l" rtl="0">
              <a:lnSpc>
                <a:spcPct val="100000"/>
              </a:lnSpc>
              <a:spcBef>
                <a:spcPts val="0"/>
              </a:spcBef>
              <a:spcAft>
                <a:spcPts val="0"/>
              </a:spcAft>
              <a:buSzPts val="1400"/>
              <a:buNone/>
            </a:pPr>
            <a:endParaRPr lang="fr-CA" sz="1800" noProof="0" dirty="0">
              <a:solidFill>
                <a:srgbClr val="191919"/>
              </a:solidFill>
              <a:latin typeface="Georgia"/>
              <a:ea typeface="Georgia"/>
              <a:cs typeface="Georgia"/>
              <a:sym typeface="Georgia"/>
            </a:endParaRPr>
          </a:p>
          <a:p>
            <a:pPr marL="0" marR="0" lvl="0" indent="0" algn="l" rtl="0">
              <a:lnSpc>
                <a:spcPct val="100000"/>
              </a:lnSpc>
              <a:spcBef>
                <a:spcPts val="0"/>
              </a:spcBef>
              <a:spcAft>
                <a:spcPts val="0"/>
              </a:spcAft>
              <a:buSzPts val="1400"/>
              <a:buNone/>
            </a:pPr>
            <a:endParaRPr lang="fr-CA" sz="1800" noProof="0" dirty="0">
              <a:latin typeface="Cambria"/>
              <a:ea typeface="Cambria"/>
              <a:cs typeface="Cambria"/>
              <a:sym typeface="Cambria"/>
            </a:endParaRPr>
          </a:p>
        </p:txBody>
      </p:sp>
      <p:sp>
        <p:nvSpPr>
          <p:cNvPr id="367" name="Google Shape;36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595959"/>
              </a:buClr>
              <a:buSzPts val="1800"/>
              <a:buFont typeface="Helvetica Neue"/>
              <a:buNone/>
            </a:pPr>
            <a:r>
              <a:rPr lang="fr-CA" sz="1800" noProof="0" dirty="0">
                <a:solidFill>
                  <a:srgbClr val="595959"/>
                </a:solidFill>
                <a:latin typeface="Helvetica Neue"/>
                <a:ea typeface="Helvetica Neue"/>
                <a:cs typeface="Helvetica Neue"/>
                <a:sym typeface="Helvetica Neue"/>
              </a:rPr>
              <a:t>Dans les années 1930, la Colombie-Britannique et l’Alberta disposaient de lois qui permettaient la stérilisation forcée des femmes perçues comme ayant une « déficience mentale ». Ces lois servaient à faciliter la stérilisation systématique des femmes autochtones dans ces provinces et dans les Territoires du Nord-Ouest, souvent sans leur consentement. </a:t>
            </a:r>
          </a:p>
          <a:p>
            <a:pPr marL="0" marR="0" lvl="0" indent="0" algn="l" rtl="0">
              <a:lnSpc>
                <a:spcPct val="107000"/>
              </a:lnSpc>
              <a:spcBef>
                <a:spcPts val="0"/>
              </a:spcBef>
              <a:spcAft>
                <a:spcPts val="0"/>
              </a:spcAft>
              <a:buClr>
                <a:srgbClr val="595959"/>
              </a:buClr>
              <a:buSzPts val="1800"/>
              <a:buFont typeface="Helvetica Neue"/>
              <a:buNone/>
            </a:pPr>
            <a:endParaRPr lang="fr-CA" sz="1800" noProof="0" dirty="0">
              <a:latin typeface="Calibri"/>
              <a:ea typeface="Calibri"/>
              <a:cs typeface="Calibri"/>
              <a:sym typeface="Calibri"/>
            </a:endParaRPr>
          </a:p>
          <a:p>
            <a:pPr marL="0" marR="0" lvl="0" indent="0" algn="l" rtl="0">
              <a:lnSpc>
                <a:spcPct val="107000"/>
              </a:lnSpc>
              <a:spcBef>
                <a:spcPts val="800"/>
              </a:spcBef>
              <a:spcAft>
                <a:spcPts val="0"/>
              </a:spcAft>
              <a:buSzPts val="1400"/>
              <a:buNone/>
            </a:pPr>
            <a:r>
              <a:rPr lang="fr-CA" sz="1800" noProof="0" dirty="0">
                <a:latin typeface="Calibri"/>
                <a:ea typeface="Calibri"/>
                <a:cs typeface="Calibri"/>
                <a:sym typeface="Calibri"/>
              </a:rPr>
              <a:t>Pendant une période de 10 ans qui s’est terminée au début des années 1970, ce sont quelque 1150 femmes autochtones qui ont été stérilisées dans ces hôpitaux. </a:t>
            </a:r>
            <a:r>
              <a:rPr lang="fr-CA" sz="1800" b="1" noProof="0" dirty="0">
                <a:latin typeface="Calibri"/>
                <a:ea typeface="Calibri"/>
                <a:cs typeface="Calibri"/>
                <a:sym typeface="Calibri"/>
              </a:rPr>
              <a:t>Et cette pratique existe encore aujourd’hui! </a:t>
            </a:r>
            <a:r>
              <a:rPr lang="fr-CA" sz="1800" b="0" noProof="0" dirty="0">
                <a:latin typeface="Calibri"/>
                <a:ea typeface="Calibri"/>
                <a:cs typeface="Calibri"/>
                <a:sym typeface="Calibri"/>
              </a:rPr>
              <a:t>Selon le rapport, on ne connaît pas le nombre précis de femmes autochtones qui ont été soumises à une stérilisation contrainte ou forcée au Canada.</a:t>
            </a:r>
          </a:p>
          <a:p>
            <a:pPr marL="0" marR="0" lvl="0" indent="0" algn="l" rtl="0">
              <a:lnSpc>
                <a:spcPct val="107000"/>
              </a:lnSpc>
              <a:spcBef>
                <a:spcPts val="800"/>
              </a:spcBef>
              <a:spcAft>
                <a:spcPts val="0"/>
              </a:spcAft>
              <a:buSzPts val="1400"/>
              <a:buNone/>
            </a:pPr>
            <a:endParaRPr lang="fr-CA" sz="1800" noProof="0" dirty="0">
              <a:latin typeface="Calibri"/>
              <a:ea typeface="Calibri"/>
              <a:cs typeface="Calibri"/>
              <a:sym typeface="Calibri"/>
            </a:endParaRPr>
          </a:p>
          <a:p>
            <a:pPr marL="0" marR="0" lvl="0" indent="0" algn="l" rtl="0">
              <a:lnSpc>
                <a:spcPct val="100000"/>
              </a:lnSpc>
              <a:spcBef>
                <a:spcPts val="0"/>
              </a:spcBef>
              <a:spcAft>
                <a:spcPts val="0"/>
              </a:spcAft>
              <a:buSzPts val="1400"/>
              <a:buNone/>
            </a:pPr>
            <a:r>
              <a:rPr lang="fr-CA" sz="1200" noProof="0" dirty="0"/>
              <a:t>Créez un sondage ou demandez simplement des réponses verbales ou un vote à main levée.</a:t>
            </a:r>
          </a:p>
          <a:p>
            <a:pPr marL="0" marR="0" lvl="0" indent="0" algn="l" rtl="0">
              <a:lnSpc>
                <a:spcPct val="100000"/>
              </a:lnSpc>
              <a:spcBef>
                <a:spcPts val="0"/>
              </a:spcBef>
              <a:spcAft>
                <a:spcPts val="0"/>
              </a:spcAft>
              <a:buSzPts val="1400"/>
              <a:buNone/>
            </a:pPr>
            <a:endParaRPr lang="fr-CA" sz="1200" noProof="0"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200" b="1" noProof="0" dirty="0"/>
              <a:t>Remarque : </a:t>
            </a:r>
            <a:r>
              <a:rPr lang="fr-CA" sz="1200" noProof="0" dirty="0"/>
              <a:t>Si la formation est offerte en ligne, vous pourrez probablement créer un sondage à l’aide du logiciel de vidéoconférence. Si la formation a lieu en personne, des outils comme </a:t>
            </a:r>
            <a:r>
              <a:rPr lang="fr-CA" sz="1200" noProof="0" dirty="0" err="1"/>
              <a:t>Poll</a:t>
            </a:r>
            <a:r>
              <a:rPr lang="fr-CA" sz="1200" noProof="0" dirty="0"/>
              <a:t> </a:t>
            </a:r>
            <a:r>
              <a:rPr lang="fr-CA" sz="1200" noProof="0" dirty="0" err="1"/>
              <a:t>Everywhere</a:t>
            </a:r>
            <a:r>
              <a:rPr lang="fr-CA" sz="1200" noProof="0" dirty="0"/>
              <a:t> peuvent vous être utiles (https://www.polleverywhere.com/).</a:t>
            </a:r>
          </a:p>
          <a:p>
            <a:pPr marL="0" marR="0" lvl="0" indent="0" algn="l" rtl="0">
              <a:lnSpc>
                <a:spcPct val="107000"/>
              </a:lnSpc>
              <a:spcBef>
                <a:spcPts val="800"/>
              </a:spcBef>
              <a:spcAft>
                <a:spcPts val="0"/>
              </a:spcAft>
              <a:buSzPts val="1400"/>
              <a:buNone/>
            </a:pPr>
            <a:endParaRPr lang="fr-CA" noProof="0" dirty="0"/>
          </a:p>
        </p:txBody>
      </p:sp>
      <p:sp>
        <p:nvSpPr>
          <p:cNvPr id="374" name="Google Shape;37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b6794ac228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b="1" u="sng" noProof="0" dirty="0"/>
              <a:t>Traduction de la citation</a:t>
            </a:r>
            <a:endParaRPr lang="fr-CA" b="1" u="none" noProof="0" dirty="0"/>
          </a:p>
          <a:p>
            <a:pPr marL="0" lvl="0" indent="0" algn="l" rtl="0">
              <a:lnSpc>
                <a:spcPct val="100000"/>
              </a:lnSpc>
              <a:spcBef>
                <a:spcPts val="0"/>
              </a:spcBef>
              <a:spcAft>
                <a:spcPts val="0"/>
              </a:spcAft>
              <a:buSzPts val="1400"/>
              <a:buNone/>
            </a:pPr>
            <a:endParaRPr lang="fr-CA" b="1" noProof="0" dirty="0"/>
          </a:p>
          <a:p>
            <a:pPr marL="0" lvl="0" indent="0" algn="l" rtl="0">
              <a:lnSpc>
                <a:spcPct val="100000"/>
              </a:lnSpc>
              <a:spcBef>
                <a:spcPts val="0"/>
              </a:spcBef>
              <a:spcAft>
                <a:spcPts val="0"/>
              </a:spcAft>
              <a:buSzPts val="1400"/>
              <a:buNone/>
            </a:pPr>
            <a:r>
              <a:rPr lang="fr-CA" noProof="0" dirty="0">
                <a:latin typeface="Open Sans"/>
                <a:ea typeface="Open Sans"/>
                <a:cs typeface="Open Sans"/>
                <a:sym typeface="Open Sans"/>
              </a:rPr>
              <a:t>« [...] </a:t>
            </a:r>
            <a:r>
              <a:rPr lang="fr-CA" noProof="0" dirty="0"/>
              <a:t>les personnes ayant participé à </a:t>
            </a:r>
            <a:r>
              <a:rPr lang="fr-CA" noProof="0" dirty="0">
                <a:latin typeface="Open Sans"/>
                <a:ea typeface="Open Sans"/>
                <a:cs typeface="Open Sans"/>
                <a:sym typeface="Open Sans"/>
              </a:rPr>
              <a:t>l’étude de </a:t>
            </a:r>
            <a:r>
              <a:rPr lang="fr-CA" noProof="0" dirty="0"/>
              <a:t>Browne et coll. (2011) estimaient que le fait d’être identifiées comme Autochtones et d’être pauvres pouvait nuire à leur crédibilité et réduire les possibilités d’aide. Cette opinion était si courante que les gens ont affirmé avoir élaboré des stratégies pour faire face aux réactions négatives des prestataires de soins de santé avant même d’accéder aux soins. Dans certains cas, cette façon de penser les empêche même d’accéder aux soins de santé tout court. » </a:t>
            </a:r>
            <a:endParaRPr lang="fr-CA" b="0" u="sng" noProof="0" dirty="0"/>
          </a:p>
        </p:txBody>
      </p:sp>
      <p:sp>
        <p:nvSpPr>
          <p:cNvPr id="380" name="Google Shape;380;g1b6794ac22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100" b="1" noProof="0" dirty="0">
                <a:solidFill>
                  <a:srgbClr val="595959"/>
                </a:solidFill>
              </a:rPr>
              <a:t>Brian Sinclair </a:t>
            </a:r>
            <a:r>
              <a:rPr lang="fr-CA" sz="1100" noProof="0" dirty="0">
                <a:solidFill>
                  <a:srgbClr val="595959"/>
                </a:solidFill>
              </a:rPr>
              <a:t>: Le 21 septembre 2008, Brian Sinclair, un homme de 45 ans manifestement autochtone et amputé des deux jambes, a été transféré au </a:t>
            </a:r>
            <a:r>
              <a:rPr lang="fr-CA" sz="1600" b="0" i="0" noProof="0" dirty="0">
                <a:solidFill>
                  <a:srgbClr val="222222"/>
                </a:solidFill>
                <a:effectLst/>
                <a:latin typeface="Radio-Canada"/>
              </a:rPr>
              <a:t>Centre des sciences de la santé de Winnipeg</a:t>
            </a:r>
            <a:r>
              <a:rPr lang="fr-CA" sz="1100" noProof="0" dirty="0">
                <a:solidFill>
                  <a:srgbClr val="595959"/>
                </a:solidFill>
              </a:rPr>
              <a:t> par fourgonnette-taxi </a:t>
            </a:r>
            <a:r>
              <a:rPr lang="fr-CA" sz="1600" b="0" i="0" noProof="0" dirty="0">
                <a:solidFill>
                  <a:srgbClr val="222222"/>
                </a:solidFill>
                <a:effectLst/>
                <a:latin typeface="Radio-Canada"/>
              </a:rPr>
              <a:t>parce que son cathéter était bloqué</a:t>
            </a:r>
            <a:r>
              <a:rPr lang="fr-CA" sz="1100" noProof="0" dirty="0">
                <a:solidFill>
                  <a:srgbClr val="595959"/>
                </a:solidFill>
              </a:rPr>
              <a:t>. Le personnel infirmier le croyait ivre. On l’a fait attendre. Il a alors commencé à vomir; d’autres patients et patientes s’inquiétaient et ont exprimé leurs préoccupations, mais il a encore dû attendre. Il a attendu pendant 34 heures. Il a fini par attirer l’attention du personnel médical, mais malheureusement, il était déjà mort depuis deux à cinq heures. Il est mort d’un </a:t>
            </a:r>
            <a:r>
              <a:rPr lang="fr-CA" sz="1100" noProof="0" dirty="0" err="1">
                <a:solidFill>
                  <a:srgbClr val="595959"/>
                </a:solidFill>
              </a:rPr>
              <a:t>urosepsis</a:t>
            </a:r>
            <a:r>
              <a:rPr lang="fr-CA" sz="1100" noProof="0" dirty="0">
                <a:solidFill>
                  <a:srgbClr val="595959"/>
                </a:solidFill>
              </a:rPr>
              <a:t> alors qu’il se trouvait à quelques pieds seulement </a:t>
            </a:r>
            <a:r>
              <a:rPr lang="fr-CA" sz="1600" noProof="0" dirty="0">
                <a:effectLst/>
              </a:rPr>
              <a:t>de l’urgence du plus grand établissement de soins tertiaires la province.</a:t>
            </a:r>
            <a:endParaRPr lang="fr-CA" sz="500" noProof="0" dirty="0"/>
          </a:p>
          <a:p>
            <a:pPr marL="0" marR="0" lvl="0" indent="0" algn="l" rtl="0">
              <a:lnSpc>
                <a:spcPct val="100000"/>
              </a:lnSpc>
              <a:spcBef>
                <a:spcPts val="0"/>
              </a:spcBef>
              <a:spcAft>
                <a:spcPts val="0"/>
              </a:spcAft>
              <a:buSzPts val="1400"/>
              <a:buNone/>
            </a:pPr>
            <a:endParaRPr lang="fr-CA" sz="1100" noProof="0" dirty="0">
              <a:solidFill>
                <a:srgbClr val="595959"/>
              </a:solidFill>
            </a:endParaRPr>
          </a:p>
          <a:p>
            <a:pPr marL="0" marR="0" lvl="0" indent="0" algn="l" rtl="0">
              <a:lnSpc>
                <a:spcPct val="100000"/>
              </a:lnSpc>
              <a:spcBef>
                <a:spcPts val="0"/>
              </a:spcBef>
              <a:spcAft>
                <a:spcPts val="0"/>
              </a:spcAft>
              <a:buSzPts val="1400"/>
              <a:buNone/>
            </a:pPr>
            <a:r>
              <a:rPr lang="fr-CA" sz="2100" b="1" i="0" noProof="0" dirty="0">
                <a:solidFill>
                  <a:srgbClr val="202122"/>
                </a:solidFill>
              </a:rPr>
              <a:t>Joyce </a:t>
            </a:r>
            <a:r>
              <a:rPr lang="fr-CA" sz="2100" b="1" i="0" noProof="0" dirty="0" err="1">
                <a:solidFill>
                  <a:srgbClr val="202122"/>
                </a:solidFill>
              </a:rPr>
              <a:t>Echaquan</a:t>
            </a:r>
            <a:r>
              <a:rPr lang="fr-CA" sz="2100" b="0" i="0" noProof="0" dirty="0">
                <a:solidFill>
                  <a:srgbClr val="202122"/>
                </a:solidFill>
              </a:rPr>
              <a:t>, </a:t>
            </a:r>
            <a:r>
              <a:rPr lang="fr-CA" sz="2100" i="0" noProof="0" dirty="0">
                <a:solidFill>
                  <a:srgbClr val="202122"/>
                </a:solidFill>
              </a:rPr>
              <a:t>une </a:t>
            </a:r>
            <a:r>
              <a:rPr lang="fr-CA" sz="2100" i="0" u="sng" strike="noStrike" noProof="0" dirty="0">
                <a:solidFill>
                  <a:srgbClr val="0645AD"/>
                </a:solidFill>
              </a:rPr>
              <a:t>a</a:t>
            </a:r>
            <a:r>
              <a:rPr lang="fr-CA" sz="2100" i="0" u="none" strike="noStrike" noProof="0" dirty="0">
                <a:solidFill>
                  <a:srgbClr val="0645AD"/>
                </a:solidFill>
                <a:hlinkClick r:id="rId3">
                  <a:extLst>
                    <a:ext uri="{A12FA001-AC4F-418D-AE19-62706E023703}">
                      <ahyp:hlinkClr xmlns:ahyp="http://schemas.microsoft.com/office/drawing/2018/hyperlinkcolor" val="tx"/>
                    </a:ext>
                  </a:extLst>
                </a:hlinkClick>
              </a:rPr>
              <a:t>tikamekw</a:t>
            </a:r>
            <a:r>
              <a:rPr lang="fr-CA" sz="2100" i="0" u="none" strike="noStrike" noProof="0" dirty="0">
                <a:solidFill>
                  <a:srgbClr val="0645AD"/>
                </a:solidFill>
              </a:rPr>
              <a:t> de </a:t>
            </a:r>
            <a:r>
              <a:rPr lang="fr-CA" sz="2100" i="0" u="none" noProof="0" dirty="0">
                <a:solidFill>
                  <a:srgbClr val="202122"/>
                </a:solidFill>
              </a:rPr>
              <a:t>37 ans, est décédée le 28 septembre 2020 au</a:t>
            </a:r>
            <a:r>
              <a:rPr lang="fr-CA" sz="2100" i="0" noProof="0" dirty="0">
                <a:solidFill>
                  <a:srgbClr val="202122"/>
                </a:solidFill>
              </a:rPr>
              <a:t> Centre hospitalier de Lanaudière situé à </a:t>
            </a:r>
            <a:r>
              <a:rPr lang="fr-CA" sz="2100" i="0" u="sng" strike="noStrike" noProof="0" dirty="0">
                <a:solidFill>
                  <a:srgbClr val="0645AD"/>
                </a:solidFill>
                <a:hlinkClick r:id="rId4">
                  <a:extLst>
                    <a:ext uri="{A12FA001-AC4F-418D-AE19-62706E023703}">
                      <ahyp:hlinkClr xmlns:ahyp="http://schemas.microsoft.com/office/drawing/2018/hyperlinkcolor" val="tx"/>
                    </a:ext>
                  </a:extLst>
                </a:hlinkClick>
              </a:rPr>
              <a:t>Saint-Charles-Borromée</a:t>
            </a:r>
            <a:r>
              <a:rPr lang="fr-CA" sz="2100" i="0" noProof="0" dirty="0">
                <a:solidFill>
                  <a:srgbClr val="202122"/>
                </a:solidFill>
              </a:rPr>
              <a:t>, au Québec. Avant sa mort, elle a diffusé une </a:t>
            </a:r>
            <a:r>
              <a:rPr lang="fr-CA" sz="2100" i="0" u="none" strike="noStrike" noProof="0" dirty="0">
                <a:solidFill>
                  <a:srgbClr val="0645AD"/>
                </a:solidFill>
              </a:rPr>
              <a:t>vidéo </a:t>
            </a:r>
            <a:r>
              <a:rPr lang="fr-CA" sz="2100" i="0" u="sng" strike="noStrike" noProof="0" dirty="0">
                <a:solidFill>
                  <a:srgbClr val="0645AD"/>
                </a:solidFill>
              </a:rPr>
              <a:t>en direct sur Facebook</a:t>
            </a:r>
            <a:r>
              <a:rPr lang="fr-CA" sz="2100" i="0" u="none" strike="noStrike" noProof="0" dirty="0">
                <a:solidFill>
                  <a:srgbClr val="0645AD"/>
                </a:solidFill>
              </a:rPr>
              <a:t> dans laquelle on la voit </a:t>
            </a:r>
            <a:r>
              <a:rPr lang="fr-CA" sz="2100" i="0" u="none" strike="noStrike" noProof="0" dirty="0">
                <a:solidFill>
                  <a:srgbClr val="202122"/>
                </a:solidFill>
              </a:rPr>
              <a:t>crier, en détresse, et dans laquelle on entend </a:t>
            </a:r>
            <a:r>
              <a:rPr lang="fr-CA" sz="3600" b="0" i="0" noProof="0" dirty="0">
                <a:solidFill>
                  <a:srgbClr val="222222"/>
                </a:solidFill>
                <a:effectLst/>
                <a:latin typeface="Radio-Canada"/>
              </a:rPr>
              <a:t>des membres du personnel soignant l’insulter.</a:t>
            </a:r>
            <a:endParaRPr lang="fr-CA" sz="500" noProof="0" dirty="0"/>
          </a:p>
          <a:p>
            <a:pPr marL="0" marR="0" lvl="0" indent="0" algn="l" rtl="0">
              <a:lnSpc>
                <a:spcPct val="100000"/>
              </a:lnSpc>
              <a:spcBef>
                <a:spcPts val="0"/>
              </a:spcBef>
              <a:spcAft>
                <a:spcPts val="0"/>
              </a:spcAft>
              <a:buSzPts val="1400"/>
              <a:buNone/>
            </a:pPr>
            <a:endParaRPr lang="fr-CA" sz="2100" i="0" noProof="0" dirty="0">
              <a:solidFill>
                <a:srgbClr val="202122"/>
              </a:solidFill>
            </a:endParaRPr>
          </a:p>
          <a:p>
            <a:pPr marL="0" marR="0" lvl="0" indent="0" algn="l" rtl="0">
              <a:lnSpc>
                <a:spcPct val="100000"/>
              </a:lnSpc>
              <a:spcBef>
                <a:spcPts val="0"/>
              </a:spcBef>
              <a:spcAft>
                <a:spcPts val="0"/>
              </a:spcAft>
              <a:buSzPts val="1400"/>
              <a:buNone/>
            </a:pPr>
            <a:r>
              <a:rPr lang="fr-CA" sz="1600" b="1" i="0" noProof="0" dirty="0">
                <a:solidFill>
                  <a:srgbClr val="191919"/>
                </a:solidFill>
              </a:rPr>
              <a:t>Heather </a:t>
            </a:r>
            <a:r>
              <a:rPr lang="fr-CA" sz="1600" b="1" i="0" noProof="0" dirty="0" err="1">
                <a:solidFill>
                  <a:srgbClr val="191919"/>
                </a:solidFill>
              </a:rPr>
              <a:t>Winterstein</a:t>
            </a:r>
            <a:r>
              <a:rPr lang="fr-CA" sz="1600" i="0" noProof="0" dirty="0">
                <a:solidFill>
                  <a:srgbClr val="191919"/>
                </a:solidFill>
              </a:rPr>
              <a:t>, une Autochtone, est décédée le 10 décembre 2021 alors qu’elle se trouvait à l’urgence de l’</a:t>
            </a:r>
            <a:r>
              <a:rPr lang="fr-CA" sz="2400" b="0" i="0" noProof="0" dirty="0">
                <a:solidFill>
                  <a:srgbClr val="5F6368"/>
                </a:solidFill>
                <a:effectLst/>
                <a:latin typeface="arial" panose="020B0604020202020204" pitchFamily="34" charset="0"/>
              </a:rPr>
              <a:t>Hôpital général de St. </a:t>
            </a:r>
            <a:r>
              <a:rPr lang="fr-CA" sz="2400" b="0" i="0" noProof="0" dirty="0" err="1">
                <a:solidFill>
                  <a:srgbClr val="5F6368"/>
                </a:solidFill>
                <a:effectLst/>
                <a:latin typeface="arial" panose="020B0604020202020204" pitchFamily="34" charset="0"/>
              </a:rPr>
              <a:t>Catharines</a:t>
            </a:r>
            <a:r>
              <a:rPr lang="fr-CA" sz="2400" b="0" i="0" noProof="0" dirty="0">
                <a:solidFill>
                  <a:srgbClr val="5F6368"/>
                </a:solidFill>
                <a:effectLst/>
                <a:latin typeface="arial" panose="020B0604020202020204" pitchFamily="34" charset="0"/>
              </a:rPr>
              <a:t>. Elle s’était présentée à l’urgence pour la deuxième fois en autant de jours en raison d’une douleur intense au dos.</a:t>
            </a:r>
            <a:r>
              <a:rPr lang="fr-CA" sz="1600" i="0" noProof="0" dirty="0">
                <a:solidFill>
                  <a:srgbClr val="191919"/>
                </a:solidFill>
              </a:rPr>
              <a:t> La veille, on l’avait renvoyée à la maison avec des comprimés de Tylenol après une consultation à l’urgence pour des symptômes similaires. Le bureau local de santé publique a expliqué à sa famille qu’elle était morte d’une infection sanguine à streptocoque A</a:t>
            </a:r>
            <a:r>
              <a:rPr lang="fr-CA" sz="1600" i="0" noProof="0" dirty="0">
                <a:solidFill>
                  <a:srgbClr val="222222"/>
                </a:solidFill>
              </a:rPr>
              <a:t>. </a:t>
            </a:r>
          </a:p>
          <a:p>
            <a:pPr marL="0" marR="0" lvl="0" indent="0" algn="l" rtl="0">
              <a:lnSpc>
                <a:spcPct val="100000"/>
              </a:lnSpc>
              <a:spcBef>
                <a:spcPts val="0"/>
              </a:spcBef>
              <a:spcAft>
                <a:spcPts val="0"/>
              </a:spcAft>
              <a:buSzPts val="1400"/>
              <a:buNone/>
            </a:pPr>
            <a:endParaRPr lang="fr-CA" sz="2100" noProof="0" dirty="0">
              <a:solidFill>
                <a:srgbClr val="222222"/>
              </a:solidFill>
            </a:endParaRPr>
          </a:p>
          <a:p>
            <a:pPr marL="0" marR="0" lvl="0" indent="0" algn="l" rtl="0">
              <a:lnSpc>
                <a:spcPct val="100000"/>
              </a:lnSpc>
              <a:spcBef>
                <a:spcPts val="0"/>
              </a:spcBef>
              <a:spcAft>
                <a:spcPts val="0"/>
              </a:spcAft>
              <a:buSzPts val="1400"/>
              <a:buNone/>
            </a:pPr>
            <a:r>
              <a:rPr lang="fr-CA" sz="2100" b="1" noProof="0" dirty="0">
                <a:solidFill>
                  <a:srgbClr val="222222"/>
                </a:solidFill>
                <a:highlight>
                  <a:srgbClr val="00FFFF"/>
                </a:highlight>
              </a:rPr>
              <a:t>Craig </a:t>
            </a:r>
            <a:r>
              <a:rPr lang="fr-CA" sz="2100" b="1" noProof="0" dirty="0" err="1">
                <a:solidFill>
                  <a:srgbClr val="222222"/>
                </a:solidFill>
                <a:highlight>
                  <a:srgbClr val="00FFFF"/>
                </a:highlight>
              </a:rPr>
              <a:t>Neekan</a:t>
            </a:r>
            <a:r>
              <a:rPr lang="fr-CA" sz="2100" b="1" noProof="0" dirty="0">
                <a:solidFill>
                  <a:srgbClr val="222222"/>
                </a:solidFill>
                <a:highlight>
                  <a:srgbClr val="00FFFF"/>
                </a:highlight>
              </a:rPr>
              <a:t> </a:t>
            </a:r>
            <a:r>
              <a:rPr lang="fr-CA" sz="2100" b="0" noProof="0" dirty="0">
                <a:solidFill>
                  <a:srgbClr val="222222"/>
                </a:solidFill>
                <a:highlight>
                  <a:srgbClr val="00FFFF"/>
                </a:highlight>
              </a:rPr>
              <a:t>avait 21 ans lorsqu’il a été transporté par ambulance à l’urgence du </a:t>
            </a:r>
            <a:r>
              <a:rPr lang="fr-CA" sz="3600" noProof="0" dirty="0">
                <a:effectLst/>
              </a:rPr>
              <a:t>Centre régional des sciences de la santé de Thunder Bay,</a:t>
            </a:r>
            <a:r>
              <a:rPr lang="fr-CA" sz="2100" b="0" noProof="0" dirty="0">
                <a:solidFill>
                  <a:srgbClr val="222222"/>
                </a:solidFill>
                <a:highlight>
                  <a:srgbClr val="00FFFF"/>
                </a:highlight>
              </a:rPr>
              <a:t> en 2019</a:t>
            </a:r>
            <a:r>
              <a:rPr lang="fr-CA" sz="2100" noProof="0" dirty="0">
                <a:solidFill>
                  <a:srgbClr val="222222"/>
                </a:solidFill>
                <a:highlight>
                  <a:srgbClr val="00FFFF"/>
                </a:highlight>
              </a:rPr>
              <a:t>. Il a été escorté de force hors de l’hôpital après seulement 10 minutes. Craig avait des antécédents d’idées suicidaires; on l’a retrouvé mort deux heures après que des soins médicaux lui aient été refusés. Il s’était suicidé.</a:t>
            </a:r>
          </a:p>
          <a:p>
            <a:pPr marL="0" marR="0" lvl="0" indent="0" algn="l" rtl="0">
              <a:lnSpc>
                <a:spcPct val="100000"/>
              </a:lnSpc>
              <a:spcBef>
                <a:spcPts val="0"/>
              </a:spcBef>
              <a:spcAft>
                <a:spcPts val="0"/>
              </a:spcAft>
              <a:buSzPts val="1400"/>
              <a:buNone/>
            </a:pPr>
            <a:endParaRPr lang="fr-CA" sz="2100" noProof="0" dirty="0">
              <a:solidFill>
                <a:srgbClr val="222222"/>
              </a:solidFill>
              <a:highlight>
                <a:srgbClr val="00FFFF"/>
              </a:highlight>
            </a:endParaRPr>
          </a:p>
          <a:p>
            <a:pPr marL="0" marR="0" lvl="0" indent="0" algn="l" rtl="0">
              <a:lnSpc>
                <a:spcPct val="100000"/>
              </a:lnSpc>
              <a:spcBef>
                <a:spcPts val="0"/>
              </a:spcBef>
              <a:spcAft>
                <a:spcPts val="0"/>
              </a:spcAft>
              <a:buSzPts val="1400"/>
              <a:buNone/>
            </a:pPr>
            <a:r>
              <a:rPr lang="fr-CA" sz="2100" noProof="0" dirty="0">
                <a:solidFill>
                  <a:srgbClr val="222222"/>
                </a:solidFill>
                <a:highlight>
                  <a:srgbClr val="00FFFF"/>
                </a:highlight>
              </a:rPr>
              <a:t>Ces histoires et de nombreuses autres ne sont pas des cas historiques. Il s’agit de situations courantes qui continuent de se produire. </a:t>
            </a:r>
          </a:p>
        </p:txBody>
      </p:sp>
      <p:sp>
        <p:nvSpPr>
          <p:cNvPr id="387" name="Google Shape;38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noProof="0" dirty="0">
                <a:highlight>
                  <a:srgbClr val="00FFFF"/>
                </a:highlight>
              </a:rPr>
              <a:t>Invitez les </a:t>
            </a:r>
            <a:r>
              <a:rPr lang="fr-CA" noProof="0" dirty="0" err="1">
                <a:highlight>
                  <a:srgbClr val="00FFFF"/>
                </a:highlight>
              </a:rPr>
              <a:t>participant·es</a:t>
            </a:r>
            <a:r>
              <a:rPr lang="fr-CA" noProof="0" dirty="0">
                <a:highlight>
                  <a:srgbClr val="00FFFF"/>
                </a:highlight>
              </a:rPr>
              <a:t> à se prononcer sur cette question. </a:t>
            </a:r>
          </a:p>
          <a:p>
            <a:pPr marL="457200" marR="0" lvl="0" indent="-317500" algn="l" rtl="0">
              <a:lnSpc>
                <a:spcPct val="100000"/>
              </a:lnSpc>
              <a:spcBef>
                <a:spcPts val="0"/>
              </a:spcBef>
              <a:spcAft>
                <a:spcPts val="0"/>
              </a:spcAft>
              <a:buSzPts val="1400"/>
              <a:buChar char="-"/>
            </a:pPr>
            <a:r>
              <a:rPr lang="fr-CA" noProof="0" dirty="0">
                <a:highlight>
                  <a:srgbClr val="00FFFF"/>
                </a:highlight>
              </a:rPr>
              <a:t>Quels éléments dans votre milieu de travail favorisent de telles situations? </a:t>
            </a:r>
          </a:p>
          <a:p>
            <a:pPr marL="457200" marR="0" lvl="0" indent="-317500" algn="l" rtl="0">
              <a:lnSpc>
                <a:spcPct val="100000"/>
              </a:lnSpc>
              <a:spcBef>
                <a:spcPts val="0"/>
              </a:spcBef>
              <a:spcAft>
                <a:spcPts val="0"/>
              </a:spcAft>
              <a:buSzPts val="1400"/>
              <a:buChar char="-"/>
            </a:pPr>
            <a:r>
              <a:rPr lang="fr-CA" noProof="0" dirty="0">
                <a:highlight>
                  <a:srgbClr val="00FFFF"/>
                </a:highlight>
              </a:rPr>
              <a:t>Quels sont les éléments nécessaires pour prévenir de telles situations à votre lieu de travail? Lesquels d’entre eux sont déjà en place? Lesquels doivent être mis en place? Comment faire pour y arriver? Quel rôle jouez-vous dans votre </a:t>
            </a:r>
            <a:r>
              <a:rPr lang="fr-CA" noProof="0">
                <a:highlight>
                  <a:srgbClr val="00FFFF"/>
                </a:highlight>
              </a:rPr>
              <a:t>propre apprentissage? </a:t>
            </a:r>
            <a:r>
              <a:rPr lang="fr-CA" noProof="0" dirty="0">
                <a:highlight>
                  <a:srgbClr val="00FFFF"/>
                </a:highlight>
              </a:rPr>
              <a:t>Quel est votre rôle à mesure que vous progressez dans différentes positions?</a:t>
            </a:r>
          </a:p>
        </p:txBody>
      </p:sp>
      <p:sp>
        <p:nvSpPr>
          <p:cNvPr id="394" name="Google Shape;39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Taux plus faible de consommation d’alcool, mais taux plus élevé de consommation excessive.</a:t>
            </a: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noProof="0" dirty="0">
                <a:highlight>
                  <a:srgbClr val="00FFFF"/>
                </a:highlight>
              </a:rPr>
              <a:t>En tenant compte de ce dont nous avons discuté plus tôt, il est important de comprendre les facteurs historiques qui ont contribué à la création d’un environnement où ces inégalités existent, mais nous devons aussi examiner les systèmes qui permettent à ces inégalités de persister.</a:t>
            </a:r>
          </a:p>
        </p:txBody>
      </p:sp>
      <p:sp>
        <p:nvSpPr>
          <p:cNvPr id="401" name="Google Shape;40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r>
              <a:rPr lang="fr-CA" sz="1800" dirty="0">
                <a:effectLst/>
                <a:latin typeface="Open Sans" pitchFamily="2" charset="0"/>
                <a:ea typeface="Times New Roman" panose="02020603050405020304" pitchFamily="18" charset="0"/>
              </a:rPr>
              <a:t>Pour savoir comment obtenir sans frais le statut de </a:t>
            </a:r>
            <a:r>
              <a:rPr lang="fr-CA" sz="1800" dirty="0" err="1">
                <a:effectLst/>
                <a:latin typeface="Open Sans" pitchFamily="2" charset="0"/>
                <a:ea typeface="Times New Roman" panose="02020603050405020304" pitchFamily="18" charset="0"/>
              </a:rPr>
              <a:t>résident·e</a:t>
            </a:r>
            <a:r>
              <a:rPr lang="fr-CA" sz="1800" dirty="0">
                <a:effectLst/>
                <a:latin typeface="Open Sans" pitchFamily="2" charset="0"/>
                <a:ea typeface="Times New Roman" panose="02020603050405020304" pitchFamily="18" charset="0"/>
              </a:rPr>
              <a:t> </a:t>
            </a:r>
            <a:r>
              <a:rPr lang="fr-CA" sz="1800" dirty="0" err="1">
                <a:effectLst/>
                <a:latin typeface="Open Sans" pitchFamily="2" charset="0"/>
                <a:ea typeface="Times New Roman" panose="02020603050405020304" pitchFamily="18" charset="0"/>
              </a:rPr>
              <a:t>afflié·e</a:t>
            </a:r>
            <a:r>
              <a:rPr lang="fr-CA" sz="1800" dirty="0">
                <a:effectLst/>
                <a:latin typeface="Open Sans" pitchFamily="2" charset="0"/>
                <a:ea typeface="Times New Roman" panose="02020603050405020304" pitchFamily="18" charset="0"/>
              </a:rPr>
              <a:t>, il suffit de suivre le lien ci-dessous. Ce statut permet d’accumuler, durant la résidence, les crédits nécessaires pour satisfaire aux exigences de DPC après la certification. </a:t>
            </a:r>
            <a:endParaRPr lang="en-US" sz="1800" dirty="0">
              <a:effectLst/>
              <a:latin typeface="Times New Roman" panose="02020603050405020304" pitchFamily="18" charset="0"/>
              <a:ea typeface="Times New Roman" panose="02020603050405020304" pitchFamily="18" charset="0"/>
            </a:endParaRPr>
          </a:p>
          <a:p>
            <a:pPr marL="0" marR="0"/>
            <a:r>
              <a:rPr lang="fr-CA" sz="1800" u="sng" dirty="0">
                <a:solidFill>
                  <a:srgbClr val="0000FF"/>
                </a:solidFill>
                <a:effectLst/>
                <a:latin typeface="Open Sans" pitchFamily="2" charset="0"/>
                <a:ea typeface="Times New Roman" panose="02020603050405020304" pitchFamily="18" charset="0"/>
                <a:hlinkClick r:id="rId3"/>
              </a:rPr>
              <a:t>https://www.royalcollege.ca/ca/fr/membership/membership-royal-college/member-benefits/benefits-for-resident-affiliates.html</a:t>
            </a:r>
            <a:endParaRPr lang="en-US" sz="1800" dirty="0">
              <a:effectLst/>
              <a:latin typeface="Times New Roman" panose="02020603050405020304" pitchFamily="18" charset="0"/>
              <a:ea typeface="Times New Roman" panose="02020603050405020304" pitchFamily="18" charset="0"/>
            </a:endParaRPr>
          </a:p>
          <a:p>
            <a:pPr marL="0" marR="0"/>
            <a:endParaRPr lang="fr-CA" sz="1800" dirty="0">
              <a:effectLst/>
              <a:latin typeface="Open Sans" pitchFamily="2" charset="0"/>
              <a:ea typeface="Times New Roman" panose="02020603050405020304" pitchFamily="18" charset="0"/>
            </a:endParaRPr>
          </a:p>
          <a:p>
            <a:pPr marL="0" marR="0"/>
            <a:r>
              <a:rPr lang="fr-CA" sz="1800" dirty="0">
                <a:effectLst/>
                <a:latin typeface="Open Sans" pitchFamily="2" charset="0"/>
                <a:ea typeface="Times New Roman" panose="02020603050405020304" pitchFamily="18" charset="0"/>
              </a:rPr>
              <a:t>N’oubliez pas que si vous animez un atelier, vous pouvez réclamer les crédits de MDC suivants.</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tabLst>
                <a:tab pos="457200" algn="l"/>
              </a:tabLst>
            </a:pPr>
            <a:r>
              <a:rPr lang="fr-CA" sz="1800" b="1" dirty="0">
                <a:effectLst/>
                <a:latin typeface="Open Sans" pitchFamily="2" charset="0"/>
                <a:ea typeface="Times New Roman" panose="02020603050405020304" pitchFamily="18" charset="0"/>
              </a:rPr>
              <a:t>SECTION 2 :</a:t>
            </a:r>
            <a:r>
              <a:rPr lang="fr-CA" sz="1800" dirty="0">
                <a:effectLst/>
                <a:latin typeface="Open Sans" pitchFamily="2" charset="0"/>
                <a:ea typeface="Times New Roman" panose="02020603050405020304" pitchFamily="18" charset="0"/>
              </a:rPr>
              <a:t> Les connaissances acquises pendant la préparation ou la recherche nécessaire à vos activités d’enseignement ou vos présentations peuvent être consignées dans la section 2 à titre de projet de formation personnel.</a:t>
            </a:r>
            <a:endParaRPr lang="en-US" sz="1800" b="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tabLst>
                <a:tab pos="457200" algn="l"/>
              </a:tabLst>
            </a:pPr>
            <a:r>
              <a:rPr lang="fr-CA" sz="1800" b="1" dirty="0">
                <a:effectLst/>
                <a:latin typeface="Open Sans" pitchFamily="2" charset="0"/>
                <a:ea typeface="Calibri" panose="020F0502020204030204" pitchFamily="34" charset="0"/>
              </a:rPr>
              <a:t>SECTION</a:t>
            </a:r>
            <a:r>
              <a:rPr lang="fr-CA" sz="1800" dirty="0">
                <a:effectLst/>
                <a:latin typeface="Open Sans" pitchFamily="2" charset="0"/>
                <a:ea typeface="Calibri" panose="020F0502020204030204" pitchFamily="34" charset="0"/>
              </a:rPr>
              <a:t> </a:t>
            </a:r>
            <a:r>
              <a:rPr lang="fr-CA" sz="1800" b="1" dirty="0">
                <a:effectLst/>
                <a:latin typeface="Open Sans" pitchFamily="2" charset="0"/>
                <a:ea typeface="Calibri" panose="020F0502020204030204" pitchFamily="34" charset="0"/>
              </a:rPr>
              <a:t>3</a:t>
            </a:r>
            <a:r>
              <a:rPr lang="fr-CA" sz="1800" dirty="0">
                <a:effectLst/>
                <a:latin typeface="Open Sans" pitchFamily="2" charset="0"/>
                <a:ea typeface="Calibri" panose="020F0502020204030204" pitchFamily="34" charset="0"/>
              </a:rPr>
              <a:t> </a:t>
            </a:r>
            <a:r>
              <a:rPr lang="fr-CA" sz="1800" b="1" dirty="0">
                <a:effectLst/>
                <a:latin typeface="Open Sans" pitchFamily="2" charset="0"/>
                <a:ea typeface="Calibri" panose="020F0502020204030204" pitchFamily="34" charset="0"/>
              </a:rPr>
              <a:t>:</a:t>
            </a:r>
            <a:r>
              <a:rPr lang="fr-CA" sz="1800" dirty="0">
                <a:effectLst/>
                <a:latin typeface="Open Sans" pitchFamily="2" charset="0"/>
                <a:ea typeface="Calibri" panose="020F0502020204030204" pitchFamily="34" charset="0"/>
              </a:rPr>
              <a:t> Évaluation – Rétroaction sur l’enseignement. Vous pouvez calculer le temps consacré à la rétroaction (réception et analyse des résultats et réflexion à ce sujet) et l’inclure dans les activités que vous soumettez. Vous recevrez trois crédits par heure.</a:t>
            </a:r>
            <a:endParaRPr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Citation tirée du Guide d’introduction pour souligner la résilience et la force des Autochtones.</a:t>
            </a: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noProof="0" dirty="0"/>
              <a:t>Autre citation : « At the </a:t>
            </a:r>
            <a:r>
              <a:rPr lang="fr-CA" noProof="0" dirty="0" err="1"/>
              <a:t>individual</a:t>
            </a:r>
            <a:r>
              <a:rPr lang="fr-CA" noProof="0" dirty="0"/>
              <a:t>, </a:t>
            </a:r>
            <a:r>
              <a:rPr lang="fr-CA" noProof="0" dirty="0" err="1"/>
              <a:t>family</a:t>
            </a:r>
            <a:r>
              <a:rPr lang="fr-CA" noProof="0" dirty="0"/>
              <a:t> and </a:t>
            </a:r>
            <a:r>
              <a:rPr lang="fr-CA" noProof="0" dirty="0" err="1"/>
              <a:t>community</a:t>
            </a:r>
            <a:r>
              <a:rPr lang="fr-CA" noProof="0" dirty="0"/>
              <a:t> </a:t>
            </a:r>
            <a:r>
              <a:rPr lang="fr-CA" noProof="0" dirty="0" err="1"/>
              <a:t>level</a:t>
            </a:r>
            <a:r>
              <a:rPr lang="fr-CA" noProof="0" dirty="0"/>
              <a:t>, </a:t>
            </a:r>
            <a:r>
              <a:rPr lang="fr-CA" noProof="0" dirty="0" err="1"/>
              <a:t>Indigenous</a:t>
            </a:r>
            <a:r>
              <a:rPr lang="fr-CA" noProof="0" dirty="0"/>
              <a:t> people have been </a:t>
            </a:r>
            <a:r>
              <a:rPr lang="fr-CA" noProof="0" dirty="0" err="1"/>
              <a:t>managing</a:t>
            </a:r>
            <a:r>
              <a:rPr lang="fr-CA" noProof="0" dirty="0"/>
              <a:t> </a:t>
            </a:r>
            <a:r>
              <a:rPr lang="fr-CA" noProof="0" dirty="0" err="1"/>
              <a:t>racism</a:t>
            </a:r>
            <a:r>
              <a:rPr lang="fr-CA" noProof="0" dirty="0"/>
              <a:t> and </a:t>
            </a:r>
            <a:r>
              <a:rPr lang="fr-CA" noProof="0" dirty="0" err="1"/>
              <a:t>its</a:t>
            </a:r>
            <a:r>
              <a:rPr lang="fr-CA" noProof="0" dirty="0"/>
              <a:t> </a:t>
            </a:r>
            <a:r>
              <a:rPr lang="fr-CA" noProof="0" dirty="0" err="1"/>
              <a:t>effects</a:t>
            </a:r>
            <a:r>
              <a:rPr lang="fr-CA" noProof="0" dirty="0"/>
              <a:t> on </a:t>
            </a:r>
            <a:r>
              <a:rPr lang="fr-CA" noProof="0" dirty="0" err="1"/>
              <a:t>their</a:t>
            </a:r>
            <a:r>
              <a:rPr lang="fr-CA" noProof="0" dirty="0"/>
              <a:t> </a:t>
            </a:r>
            <a:r>
              <a:rPr lang="fr-CA" noProof="0" dirty="0" err="1"/>
              <a:t>health</a:t>
            </a:r>
            <a:r>
              <a:rPr lang="fr-CA" noProof="0" dirty="0"/>
              <a:t> for </a:t>
            </a:r>
            <a:r>
              <a:rPr lang="fr-CA" noProof="0" dirty="0" err="1"/>
              <a:t>hundreds</a:t>
            </a:r>
            <a:r>
              <a:rPr lang="fr-CA" noProof="0" dirty="0"/>
              <a:t> of </a:t>
            </a:r>
            <a:r>
              <a:rPr lang="fr-CA" noProof="0" dirty="0" err="1"/>
              <a:t>years</a:t>
            </a:r>
            <a:r>
              <a:rPr lang="fr-CA" noProof="0" dirty="0"/>
              <a:t>, </a:t>
            </a:r>
            <a:r>
              <a:rPr lang="fr-CA" noProof="0" dirty="0" err="1"/>
              <a:t>demonstrating</a:t>
            </a:r>
            <a:r>
              <a:rPr lang="fr-CA" noProof="0" dirty="0"/>
              <a:t> </a:t>
            </a:r>
            <a:r>
              <a:rPr lang="fr-CA" noProof="0" dirty="0" err="1"/>
              <a:t>resilience</a:t>
            </a:r>
            <a:r>
              <a:rPr lang="fr-CA" noProof="0" dirty="0"/>
              <a:t> and </a:t>
            </a:r>
            <a:r>
              <a:rPr lang="fr-CA" noProof="0" dirty="0" err="1"/>
              <a:t>resourcefulness</a:t>
            </a:r>
            <a:r>
              <a:rPr lang="fr-CA" noProof="0" dirty="0"/>
              <a:t> in the face of exclusion and </a:t>
            </a:r>
            <a:r>
              <a:rPr lang="fr-CA" noProof="0" dirty="0" err="1"/>
              <a:t>marginalization</a:t>
            </a:r>
            <a:r>
              <a:rPr lang="fr-CA" noProof="0" dirty="0"/>
              <a:t>. » - </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First Peoples, Second Class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Treatment</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The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role</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racism</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in the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health</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and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well-being</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9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Indigenous</a:t>
            </a:r>
            <a:r>
              <a:rPr lang="fr-CA" sz="19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peoples in Canada</a:t>
            </a:r>
            <a:r>
              <a:rPr lang="fr-CA" sz="1900" noProof="0" dirty="0">
                <a:solidFill>
                  <a:srgbClr val="003A5D"/>
                </a:solidFill>
                <a:latin typeface="Open Sans"/>
                <a:ea typeface="Open Sans"/>
                <a:cs typeface="Open Sans"/>
                <a:sym typeface="Open Sans"/>
              </a:rPr>
              <a:t> (2015)</a:t>
            </a:r>
            <a:endParaRPr lang="fr-CA" sz="2800" noProof="0" dirty="0">
              <a:solidFill>
                <a:srgbClr val="003A5D"/>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b="1" u="sng" noProof="0" dirty="0"/>
              <a:t>Traduction de la précédente citation</a:t>
            </a:r>
          </a:p>
          <a:p>
            <a:pPr marL="0" lvl="0" indent="0" algn="l" rtl="0">
              <a:lnSpc>
                <a:spcPct val="100000"/>
              </a:lnSpc>
              <a:spcBef>
                <a:spcPts val="0"/>
              </a:spcBef>
              <a:spcAft>
                <a:spcPts val="0"/>
              </a:spcAft>
              <a:buSzPts val="1400"/>
              <a:buNone/>
            </a:pPr>
            <a:endParaRPr lang="fr-CA" b="1" u="sng" noProof="0" dirty="0"/>
          </a:p>
          <a:p>
            <a:pPr marL="0" lvl="0" indent="0" algn="l" rtl="0">
              <a:lnSpc>
                <a:spcPct val="100000"/>
              </a:lnSpc>
              <a:spcBef>
                <a:spcPts val="0"/>
              </a:spcBef>
              <a:spcAft>
                <a:spcPts val="0"/>
              </a:spcAft>
              <a:buSzPts val="1400"/>
              <a:buNone/>
            </a:pPr>
            <a:r>
              <a:rPr lang="fr-CA" b="0" u="none" noProof="0" dirty="0"/>
              <a:t>«</a:t>
            </a:r>
            <a:r>
              <a:rPr lang="fr-CA" b="0" i="0" u="none" noProof="0" dirty="0">
                <a:solidFill>
                  <a:srgbClr val="000000"/>
                </a:solidFill>
                <a:effectLst/>
                <a:latin typeface="Arial" panose="020B0604020202020204" pitchFamily="34" charset="0"/>
              </a:rPr>
              <a:t> Sur le plan </a:t>
            </a:r>
            <a:r>
              <a:rPr lang="fr-CA" b="0" i="0" noProof="0" dirty="0">
                <a:solidFill>
                  <a:srgbClr val="000000"/>
                </a:solidFill>
                <a:effectLst/>
                <a:latin typeface="Arial" panose="020B0604020202020204" pitchFamily="34" charset="0"/>
              </a:rPr>
              <a:t>individuel, familial et communautaire, les Autochtones gèrent le racisme et ses effets sur leur santé depuis des centaines d’années,</a:t>
            </a:r>
            <a:r>
              <a:rPr lang="fr-CA" b="1" i="0" noProof="0" dirty="0">
                <a:solidFill>
                  <a:srgbClr val="000000"/>
                </a:solidFill>
                <a:effectLst/>
                <a:latin typeface="Arial" panose="020B0604020202020204" pitchFamily="34" charset="0"/>
              </a:rPr>
              <a:t> </a:t>
            </a:r>
            <a:r>
              <a:rPr lang="fr-CA" b="0" i="0" noProof="0" dirty="0">
                <a:solidFill>
                  <a:srgbClr val="000000"/>
                </a:solidFill>
                <a:effectLst/>
                <a:latin typeface="Arial" panose="020B0604020202020204" pitchFamily="34" charset="0"/>
              </a:rPr>
              <a:t>faisant preuve de résilience et d’ingéniosité face à l’exclusion et à la marginalisation. »</a:t>
            </a:r>
            <a:endParaRPr lang="fr-CA" b="0" u="none" noProof="0" dirty="0"/>
          </a:p>
        </p:txBody>
      </p:sp>
      <p:sp>
        <p:nvSpPr>
          <p:cNvPr id="419" name="Google Shape;41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800" noProof="0" dirty="0">
                <a:solidFill>
                  <a:srgbClr val="222222"/>
                </a:solidFill>
                <a:latin typeface="Helvetica Neue"/>
                <a:ea typeface="Helvetica Neue"/>
                <a:cs typeface="Helvetica Neue"/>
                <a:sym typeface="Helvetica Neue"/>
              </a:rPr>
              <a:t>Une </a:t>
            </a:r>
            <a:r>
              <a:rPr lang="fr-CA" sz="1800" b="1" noProof="0" dirty="0">
                <a:solidFill>
                  <a:srgbClr val="222222"/>
                </a:solidFill>
                <a:latin typeface="Helvetica Neue"/>
                <a:ea typeface="Helvetica Neue"/>
                <a:cs typeface="Helvetica Neue"/>
                <a:sym typeface="Helvetica Neue"/>
              </a:rPr>
              <a:t>commission de vérité</a:t>
            </a:r>
            <a:r>
              <a:rPr lang="fr-CA" sz="1800" noProof="0" dirty="0">
                <a:solidFill>
                  <a:srgbClr val="222222"/>
                </a:solidFill>
                <a:latin typeface="Helvetica Neue"/>
                <a:ea typeface="Helvetica Neue"/>
                <a:cs typeface="Helvetica Neue"/>
                <a:sym typeface="Helvetica Neue"/>
              </a:rPr>
              <a:t> ou une </a:t>
            </a:r>
            <a:r>
              <a:rPr lang="fr-CA" sz="1800" b="1" noProof="0" dirty="0">
                <a:solidFill>
                  <a:srgbClr val="222222"/>
                </a:solidFill>
                <a:latin typeface="Helvetica Neue"/>
                <a:ea typeface="Helvetica Neue"/>
                <a:cs typeface="Helvetica Neue"/>
                <a:sym typeface="Helvetica Neue"/>
              </a:rPr>
              <a:t>commission de vérité et réconciliation</a:t>
            </a:r>
            <a:r>
              <a:rPr lang="fr-CA" sz="1800" noProof="0" dirty="0">
                <a:solidFill>
                  <a:srgbClr val="222222"/>
                </a:solidFill>
                <a:latin typeface="Helvetica Neue"/>
                <a:ea typeface="Helvetica Neue"/>
                <a:cs typeface="Helvetica Neue"/>
                <a:sym typeface="Helvetica Neue"/>
              </a:rPr>
              <a:t> est une commission chargée de découvrir et de mettre au jour des actes répréhensibles commis par un gouvernement dans le passé.</a:t>
            </a:r>
            <a:endParaRPr lang="fr-CA" sz="18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 </a:t>
            </a:r>
          </a:p>
          <a:p>
            <a:pPr marL="0" marR="0" lvl="0" indent="0" algn="l" rtl="0">
              <a:lnSpc>
                <a:spcPct val="100000"/>
              </a:lnSpc>
              <a:spcBef>
                <a:spcPts val="0"/>
              </a:spcBef>
              <a:spcAft>
                <a:spcPts val="0"/>
              </a:spcAft>
              <a:buSzPts val="1400"/>
              <a:buNone/>
            </a:pPr>
            <a:r>
              <a:rPr lang="fr-CA" sz="1800" noProof="0" dirty="0">
                <a:solidFill>
                  <a:srgbClr val="333333"/>
                </a:solidFill>
                <a:latin typeface="Helvetica Neue"/>
                <a:ea typeface="Helvetica Neue"/>
                <a:cs typeface="Helvetica Neue"/>
                <a:sym typeface="Helvetica Neue"/>
              </a:rPr>
              <a:t>La Commission de vérité et réconciliation (CVR) a permis aux personnes touchées directement ou indirectement </a:t>
            </a:r>
            <a:r>
              <a:rPr lang="fr-CA" sz="2800" b="0" i="0" noProof="0" dirty="0">
                <a:solidFill>
                  <a:srgbClr val="333333"/>
                </a:solidFill>
                <a:effectLst/>
                <a:latin typeface="Noto Sans" panose="020B0502040504020204" pitchFamily="34" charset="0"/>
              </a:rPr>
              <a:t>par les séquelles des pensionnats </a:t>
            </a:r>
            <a:r>
              <a:rPr lang="fr-CA" sz="2800" b="0" i="0" u="none" strike="noStrike" cap="none" noProof="0" dirty="0">
                <a:solidFill>
                  <a:srgbClr val="333333"/>
                </a:solidFill>
                <a:effectLst/>
                <a:latin typeface="Noto Sans" panose="020B0502040504020204" pitchFamily="34" charset="0"/>
                <a:cs typeface="Calibri"/>
                <a:sym typeface="Calibri"/>
              </a:rPr>
              <a:t>l’occasion de partager leurs récits et leurs expériences.</a:t>
            </a:r>
            <a:r>
              <a:rPr lang="fr-CA" sz="2800" b="0" i="0" u="none" strike="noStrike" cap="none" noProof="0" dirty="0">
                <a:solidFill>
                  <a:srgbClr val="333333"/>
                </a:solidFill>
                <a:effectLst/>
                <a:latin typeface="Noto Sans" panose="020B0502040504020204" pitchFamily="34" charset="0"/>
                <a:ea typeface="Helvetica Neue"/>
                <a:cs typeface="Calibri"/>
                <a:sym typeface="Helvetica Neue"/>
              </a:rPr>
              <a:t> </a:t>
            </a:r>
          </a:p>
          <a:p>
            <a:pPr marL="0" marR="0" lvl="0" indent="0" algn="l" rtl="0">
              <a:lnSpc>
                <a:spcPct val="100000"/>
              </a:lnSpc>
              <a:spcBef>
                <a:spcPts val="0"/>
              </a:spcBef>
              <a:spcAft>
                <a:spcPts val="0"/>
              </a:spcAft>
              <a:buSzPts val="1400"/>
              <a:buNone/>
            </a:pPr>
            <a:endParaRPr lang="fr-CA" sz="1800" noProof="0" dirty="0">
              <a:solidFill>
                <a:srgbClr val="333333"/>
              </a:solidFill>
              <a:latin typeface="Helvetica Neue"/>
              <a:ea typeface="Cambria"/>
              <a:cs typeface="Cambria"/>
              <a:sym typeface="Helvetica Neue"/>
            </a:endParaRPr>
          </a:p>
          <a:p>
            <a:pPr marL="0" marR="0" lvl="0" indent="0" algn="l" rtl="0">
              <a:lnSpc>
                <a:spcPct val="100000"/>
              </a:lnSpc>
              <a:spcBef>
                <a:spcPts val="0"/>
              </a:spcBef>
              <a:spcAft>
                <a:spcPts val="0"/>
              </a:spcAft>
              <a:buSzPts val="1400"/>
              <a:buNone/>
            </a:pPr>
            <a:r>
              <a:rPr lang="fr-CA" sz="1800" noProof="0" dirty="0">
                <a:latin typeface="Cambria"/>
                <a:ea typeface="Cambria"/>
                <a:cs typeface="Cambria"/>
                <a:sym typeface="Cambria"/>
              </a:rPr>
              <a:t>La CVR a présenté 94 appels à l’action. Il s’agit de mesures qui peuvent être prises pour commencer à réparer les nombreux préjudices causés par les pensionnats dans plusieurs domaines, dont l’éducation, la justice et la santé.</a:t>
            </a: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noProof="0" dirty="0"/>
              <a:t>Ces appels à l’action réclament essentiellement les mêmes choses que la communauté autochtone avait demandées à l’échelle nationale, et expriment l’opinion des </a:t>
            </a:r>
            <a:r>
              <a:rPr lang="fr-CA" noProof="0" dirty="0" err="1"/>
              <a:t>patient·es</a:t>
            </a:r>
            <a:r>
              <a:rPr lang="fr-CA" noProof="0" dirty="0"/>
              <a:t> sur ce que l’on doit faire pour améliorer les soins de santé pour les Autochtones.</a:t>
            </a: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noProof="0" dirty="0"/>
              <a:t>Gardez à l’esprit les objectifs suivants alors que nous tentons d’évaluer dans quelle mesure nous les atteignons :</a:t>
            </a:r>
          </a:p>
          <a:p>
            <a:pPr marL="457200" lvl="0" indent="-457200" algn="l" rtl="0">
              <a:lnSpc>
                <a:spcPct val="90000"/>
              </a:lnSpc>
              <a:spcBef>
                <a:spcPts val="1000"/>
              </a:spcBef>
              <a:spcAft>
                <a:spcPts val="0"/>
              </a:spcAft>
              <a:buClr>
                <a:schemeClr val="dk1"/>
              </a:buClr>
              <a:buSzPts val="2800"/>
              <a:buFont typeface="Calibri"/>
              <a:buAutoNum type="arabicPeriod"/>
            </a:pPr>
            <a:r>
              <a:rPr lang="fr-CA" noProof="0" dirty="0"/>
              <a:t>Une formation sur les compétences culturelles doit être offerte à l’ensemble des spécialistes des soins de santé.</a:t>
            </a:r>
          </a:p>
          <a:p>
            <a:pPr marL="457200" lvl="0" indent="-457200" algn="l" rtl="0">
              <a:lnSpc>
                <a:spcPct val="90000"/>
              </a:lnSpc>
              <a:spcBef>
                <a:spcPts val="1000"/>
              </a:spcBef>
              <a:spcAft>
                <a:spcPts val="0"/>
              </a:spcAft>
              <a:buClr>
                <a:schemeClr val="dk1"/>
              </a:buClr>
              <a:buSzPts val="2800"/>
              <a:buFont typeface="Calibri"/>
              <a:buAutoNum type="arabicPeriod"/>
            </a:pPr>
            <a:r>
              <a:rPr lang="fr-CA" noProof="0" dirty="0"/>
              <a:t>La formation médicale doit notamment porter sur l’histoire et les droits autochtones, les pensionnats et les traités.</a:t>
            </a:r>
          </a:p>
          <a:p>
            <a:pPr marL="457200" lvl="0" indent="-457200" algn="l" rtl="0">
              <a:lnSpc>
                <a:spcPct val="90000"/>
              </a:lnSpc>
              <a:spcBef>
                <a:spcPts val="1000"/>
              </a:spcBef>
              <a:spcAft>
                <a:spcPts val="0"/>
              </a:spcAft>
              <a:buClr>
                <a:schemeClr val="dk1"/>
              </a:buClr>
              <a:buSzPts val="2800"/>
              <a:buFont typeface="Calibri"/>
              <a:buAutoNum type="arabicPeriod"/>
            </a:pPr>
            <a:r>
              <a:rPr lang="fr-CA" noProof="0" dirty="0"/>
              <a:t>Les spécialistes des soins de santé doivent être capables, sur demande, d’orienter les Autochtones vers des ressources qui s’adressent expressément à eux.</a:t>
            </a:r>
          </a:p>
        </p:txBody>
      </p:sp>
      <p:sp>
        <p:nvSpPr>
          <p:cNvPr id="432" name="Google Shape;43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sz="2400" noProof="0" dirty="0">
                <a:latin typeface="Open Sans" pitchFamily="2" charset="0"/>
                <a:ea typeface="Open Sans" pitchFamily="2" charset="0"/>
                <a:cs typeface="Open Sans" pitchFamily="2" charset="0"/>
              </a:rPr>
              <a:t>Aîné Albert Dumont : </a:t>
            </a:r>
            <a:r>
              <a:rPr lang="fr-CA" sz="1800" b="1" u="sng" noProof="0" dirty="0">
                <a:solidFill>
                  <a:srgbClr val="26282A"/>
                </a:solidFill>
                <a:effectLst/>
                <a:latin typeface="Helvetica" panose="020B0604020202020204" pitchFamily="34" charset="0"/>
                <a:ea typeface="Calibri" panose="020F0502020204030204" pitchFamily="34" charset="0"/>
                <a:hlinkClick r:id="rId3"/>
              </a:rPr>
              <a:t>http://www.kaltura.com/tiny/s0phb</a:t>
            </a:r>
            <a:r>
              <a:rPr lang="fr-CA" sz="2400" b="0" i="0" u="none" strike="noStrike" cap="none" noProof="0" dirty="0">
                <a:solidFill>
                  <a:schemeClr val="dk1"/>
                </a:solidFill>
                <a:latin typeface="Open Sans" pitchFamily="2" charset="0"/>
                <a:ea typeface="Open Sans" pitchFamily="2" charset="0"/>
                <a:cs typeface="Open Sans" pitchFamily="2" charset="0"/>
                <a:sym typeface="Calibri"/>
              </a:rPr>
              <a:t> (en anglais seulement)</a:t>
            </a:r>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7529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sz="1800" noProof="0" dirty="0">
                <a:latin typeface="Calibri"/>
                <a:ea typeface="Calibri"/>
                <a:cs typeface="Calibri"/>
                <a:sym typeface="Calibri"/>
              </a:rPr>
              <a:t>En vous appuyant sur les activités réalisées avant l’atelier, comment définiriez-vous la compétence culturelle, la sécurité culturelle et l’humilité culturelle?</a:t>
            </a:r>
            <a:endParaRPr lang="fr-CA" noProof="0" dirty="0"/>
          </a:p>
        </p:txBody>
      </p:sp>
      <p:sp>
        <p:nvSpPr>
          <p:cNvPr id="446" name="Google Shape;44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 Même si plusieurs sont d’avis que la compétence culturelle est le remède contre tous les maux, elle a ses limites. Elle peut être définie comme un ensemble de comportements, d’attitudes et de politiques conformes au sein d’un système, d’un organisme ou chez des professionnels, qui permettent à ceux-ci de travailler de façon efficace lors de situations interculturelles (Département de la Santé et des Services sociaux des É.-U., 2001). Elle dénote l’atteinte ou l’application de connaissances et d’habiletés, mais ne mène pas nécessairement aux résultats souhaités dans la relation patient-fournisseurs de soins si une relation de confiance n’a pas été établie. » – Guide d’introduction à la santé des Autochtones, page 80</a:t>
            </a:r>
          </a:p>
        </p:txBody>
      </p:sp>
      <p:sp>
        <p:nvSpPr>
          <p:cNvPr id="453" name="Google Shape;45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300" noProof="0" dirty="0">
                <a:latin typeface="Cambria"/>
                <a:ea typeface="Cambria"/>
                <a:cs typeface="Cambria"/>
                <a:sym typeface="Cambria"/>
              </a:rPr>
              <a:t>La sécurité culturelle :</a:t>
            </a:r>
          </a:p>
          <a:p>
            <a:pPr marL="342900" marR="0" lvl="0" indent="-311150" algn="l" defTabSz="914400" rtl="0" eaLnBrk="1" fontAlgn="auto" latinLnBrk="0" hangingPunct="1">
              <a:lnSpc>
                <a:spcPct val="100000"/>
              </a:lnSpc>
              <a:spcBef>
                <a:spcPts val="0"/>
              </a:spcBef>
              <a:spcAft>
                <a:spcPts val="0"/>
              </a:spcAft>
              <a:buClr>
                <a:schemeClr val="dk1"/>
              </a:buClr>
              <a:buSzPts val="500"/>
              <a:buFont typeface="Noto Sans Symbols"/>
              <a:buChar char="∙"/>
              <a:tabLst/>
              <a:defRPr/>
            </a:pPr>
            <a:r>
              <a:rPr lang="fr-CA" sz="1400" noProof="0" dirty="0"/>
              <a:t>est un résultat déterminé et vécu par les bénéficiaires du service – ils se sentent en sécurité;</a:t>
            </a:r>
            <a:endParaRPr lang="fr-CA" sz="1300" noProof="0" dirty="0">
              <a:latin typeface="Cambria"/>
              <a:ea typeface="Cambria"/>
              <a:cs typeface="Cambria"/>
              <a:sym typeface="Cambria"/>
            </a:endParaRPr>
          </a:p>
          <a:p>
            <a:pPr marL="342900" marR="0" lvl="0" indent="-311150" algn="l" rtl="0">
              <a:lnSpc>
                <a:spcPct val="100000"/>
              </a:lnSpc>
              <a:spcBef>
                <a:spcPts val="0"/>
              </a:spcBef>
              <a:spcAft>
                <a:spcPts val="0"/>
              </a:spcAft>
              <a:buClr>
                <a:schemeClr val="dk1"/>
              </a:buClr>
              <a:buSzPts val="500"/>
              <a:buFont typeface="Noto Sans Symbols"/>
              <a:buChar char="∙"/>
            </a:pPr>
            <a:r>
              <a:rPr lang="fr-CA" sz="2000" noProof="0" dirty="0"/>
              <a:t>est </a:t>
            </a:r>
            <a:r>
              <a:rPr lang="fr-CA" sz="3200" noProof="0" dirty="0"/>
              <a:t>basée sur une interaction respectueuse pouvant aider les patients à trouver la voie vers le bien-être;</a:t>
            </a:r>
            <a:r>
              <a:rPr lang="fr-CA" sz="1300" noProof="0" dirty="0">
                <a:latin typeface="Cambria"/>
                <a:ea typeface="Cambria"/>
                <a:cs typeface="Cambria"/>
                <a:sym typeface="Cambria"/>
              </a:rPr>
              <a:t> </a:t>
            </a:r>
          </a:p>
          <a:p>
            <a:pPr marL="342900" marR="0" lvl="0" indent="-311150" algn="l" rtl="0">
              <a:lnSpc>
                <a:spcPct val="100000"/>
              </a:lnSpc>
              <a:spcBef>
                <a:spcPts val="0"/>
              </a:spcBef>
              <a:spcAft>
                <a:spcPts val="0"/>
              </a:spcAft>
              <a:buClr>
                <a:schemeClr val="dk1"/>
              </a:buClr>
              <a:buSzPts val="500"/>
              <a:buFont typeface="Noto Sans Symbols"/>
              <a:buChar char="∙"/>
            </a:pPr>
            <a:r>
              <a:rPr lang="fr-CA" sz="3200" noProof="0" dirty="0"/>
              <a:t>est basée sur la compréhension du déséquilibre des pouvoirs inhérent à la prestation de services de santé, de la discrimination institutionnelle et de la nécessité de corriger ce déséquilibre au moyen de la sensibilisation et de la transformation du système</a:t>
            </a:r>
            <a:r>
              <a:rPr lang="fr-CA" sz="1300" noProof="0" dirty="0">
                <a:latin typeface="Cambria"/>
                <a:ea typeface="Cambria"/>
                <a:cs typeface="Cambria"/>
                <a:sym typeface="Cambria"/>
              </a:rPr>
              <a:t>;</a:t>
            </a:r>
          </a:p>
          <a:p>
            <a:pPr marL="342900" marR="0" lvl="0" indent="-311150" algn="l" rtl="0">
              <a:lnSpc>
                <a:spcPct val="100000"/>
              </a:lnSpc>
              <a:spcBef>
                <a:spcPts val="0"/>
              </a:spcBef>
              <a:spcAft>
                <a:spcPts val="0"/>
              </a:spcAft>
              <a:buClr>
                <a:schemeClr val="dk1"/>
              </a:buClr>
              <a:buSzPts val="500"/>
              <a:buFont typeface="Noto Sans Symbols"/>
              <a:buChar char="∙"/>
            </a:pPr>
            <a:r>
              <a:rPr lang="fr-CA" sz="2000" noProof="0" dirty="0"/>
              <a:t>nécessite la reconnaissance que nous sommes tous porteurs de culture — nous devons effectuer une autoréflexion sur nos propres attitudes, croyances, suppositions et valeurs</a:t>
            </a:r>
            <a:r>
              <a:rPr lang="fr-CA" sz="1300" noProof="0" dirty="0">
                <a:latin typeface="Cambria"/>
                <a:ea typeface="Cambria"/>
                <a:cs typeface="Cambria"/>
                <a:sym typeface="Cambria"/>
              </a:rPr>
              <a:t>.</a:t>
            </a:r>
          </a:p>
          <a:p>
            <a:pPr marL="0" marR="0" lvl="0" indent="0" algn="l" rtl="0">
              <a:lnSpc>
                <a:spcPct val="100000"/>
              </a:lnSpc>
              <a:spcBef>
                <a:spcPts val="0"/>
              </a:spcBef>
              <a:spcAft>
                <a:spcPts val="0"/>
              </a:spcAft>
              <a:buSzPts val="1400"/>
              <a:buNone/>
            </a:pPr>
            <a:endParaRPr lang="fr-CA" sz="1300" noProof="0" dirty="0">
              <a:latin typeface="Cambria"/>
              <a:ea typeface="Cambria"/>
              <a:sym typeface="Cambria"/>
            </a:endParaRPr>
          </a:p>
          <a:p>
            <a:pPr marL="0" marR="0" lvl="0" indent="0" algn="l" rtl="0">
              <a:lnSpc>
                <a:spcPct val="100000"/>
              </a:lnSpc>
              <a:spcBef>
                <a:spcPts val="0"/>
              </a:spcBef>
              <a:spcAft>
                <a:spcPts val="0"/>
              </a:spcAft>
              <a:buSzPts val="1400"/>
              <a:buNone/>
            </a:pPr>
            <a:r>
              <a:rPr lang="fr-CA" sz="1300" noProof="0" dirty="0">
                <a:latin typeface="Cambria"/>
                <a:ea typeface="Cambria"/>
                <a:sym typeface="Cambria"/>
              </a:rPr>
              <a:t>«</a:t>
            </a:r>
            <a:r>
              <a:rPr lang="fr-CA" sz="3200" noProof="0" dirty="0"/>
              <a:t> La sécurité culturelle va au-delà de la compétence culturelle en améliorant la santé des Autochtones; elle analyse le déséquilibre des pouvoirs, la discrimination institutionnelle, la colonisation et les relations issues du colonialisme dans le domaine de la santé, des soins et de la formation en santé. Les pratiques adaptées aux réalités culturelles exigent une réflexion critique et une autoréflexion sur le pouvoir, les privilèges et le racisme dans les milieux éducatifs et cliniques. C’est le patient et l’étudiant qui déterminent si la sécurité culturelle est assurée dans le cadre d’une relation</a:t>
            </a:r>
            <a:r>
              <a:rPr lang="fr-CA" sz="1300" noProof="0" dirty="0">
                <a:latin typeface="Cambria"/>
                <a:ea typeface="Cambria"/>
                <a:sym typeface="Cambria"/>
              </a:rPr>
              <a:t>. » </a:t>
            </a:r>
            <a:r>
              <a:rPr lang="fr-CA" sz="2000" noProof="0" dirty="0"/>
              <a:t>– Guide d’introduction à la santé des Autochtones, page 82.</a:t>
            </a:r>
            <a:endParaRPr lang="fr-CA" noProof="0" dirty="0"/>
          </a:p>
          <a:p>
            <a:pPr marL="0" marR="0" lvl="0" indent="0" algn="l" rtl="0">
              <a:lnSpc>
                <a:spcPct val="100000"/>
              </a:lnSpc>
              <a:spcBef>
                <a:spcPts val="0"/>
              </a:spcBef>
              <a:spcAft>
                <a:spcPts val="0"/>
              </a:spcAft>
              <a:buSzPts val="1400"/>
              <a:buNone/>
            </a:pPr>
            <a:endParaRPr lang="fr-CA" sz="1300" noProof="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fr-CA" sz="1300" noProof="0" dirty="0">
                <a:latin typeface="Cambria"/>
                <a:ea typeface="Cambria"/>
                <a:cs typeface="Cambria"/>
                <a:sym typeface="Cambria"/>
              </a:rPr>
              <a:t>« </a:t>
            </a:r>
            <a:r>
              <a:rPr lang="fr-CA" sz="1300" noProof="0" dirty="0" err="1">
                <a:latin typeface="Cambria"/>
                <a:ea typeface="Cambria"/>
                <a:cs typeface="Cambria"/>
                <a:sym typeface="Cambria"/>
              </a:rPr>
              <a:t>While</a:t>
            </a:r>
            <a:r>
              <a:rPr lang="fr-CA" sz="1300" noProof="0" dirty="0">
                <a:latin typeface="Cambria"/>
                <a:ea typeface="Cambria"/>
                <a:cs typeface="Cambria"/>
                <a:sym typeface="Cambria"/>
              </a:rPr>
              <a:t> cultural </a:t>
            </a:r>
            <a:r>
              <a:rPr lang="fr-CA" sz="1300" noProof="0" dirty="0" err="1">
                <a:latin typeface="Cambria"/>
                <a:ea typeface="Cambria"/>
                <a:cs typeface="Cambria"/>
                <a:sym typeface="Cambria"/>
              </a:rPr>
              <a:t>sensitivity</a:t>
            </a:r>
            <a:r>
              <a:rPr lang="fr-CA" sz="1300" noProof="0" dirty="0">
                <a:latin typeface="Cambria"/>
                <a:ea typeface="Cambria"/>
                <a:cs typeface="Cambria"/>
                <a:sym typeface="Cambria"/>
              </a:rPr>
              <a:t> and cultural </a:t>
            </a:r>
            <a:r>
              <a:rPr lang="fr-CA" sz="1300" noProof="0" dirty="0" err="1">
                <a:latin typeface="Cambria"/>
                <a:ea typeface="Cambria"/>
                <a:cs typeface="Cambria"/>
                <a:sym typeface="Cambria"/>
              </a:rPr>
              <a:t>competence</a:t>
            </a:r>
            <a:r>
              <a:rPr lang="fr-CA" sz="1300" noProof="0" dirty="0">
                <a:latin typeface="Cambria"/>
                <a:ea typeface="Cambria"/>
                <a:cs typeface="Cambria"/>
                <a:sym typeface="Cambria"/>
              </a:rPr>
              <a:t> focus on </a:t>
            </a:r>
            <a:r>
              <a:rPr lang="fr-CA" sz="1300" noProof="0" dirty="0" err="1">
                <a:latin typeface="Cambria"/>
                <a:ea typeface="Cambria"/>
                <a:cs typeface="Cambria"/>
                <a:sym typeface="Cambria"/>
              </a:rPr>
              <a:t>learning</a:t>
            </a:r>
            <a:r>
              <a:rPr lang="fr-CA" sz="1300" noProof="0" dirty="0">
                <a:latin typeface="Cambria"/>
                <a:ea typeface="Cambria"/>
                <a:cs typeface="Cambria"/>
                <a:sym typeface="Cambria"/>
              </a:rPr>
              <a:t> about the culture of the service user – and can </a:t>
            </a:r>
            <a:r>
              <a:rPr lang="fr-CA" sz="1300" noProof="0" dirty="0" err="1">
                <a:latin typeface="Cambria"/>
                <a:ea typeface="Cambria"/>
                <a:cs typeface="Cambria"/>
                <a:sym typeface="Cambria"/>
              </a:rPr>
              <a:t>therefore</a:t>
            </a:r>
            <a:r>
              <a:rPr lang="fr-CA" sz="1300" noProof="0" dirty="0">
                <a:latin typeface="Cambria"/>
                <a:ea typeface="Cambria"/>
                <a:cs typeface="Cambria"/>
                <a:sym typeface="Cambria"/>
              </a:rPr>
              <a:t> serve to pave over power </a:t>
            </a:r>
            <a:r>
              <a:rPr lang="fr-CA" sz="1300" noProof="0" dirty="0" err="1">
                <a:latin typeface="Cambria"/>
                <a:ea typeface="Cambria"/>
                <a:cs typeface="Cambria"/>
                <a:sym typeface="Cambria"/>
              </a:rPr>
              <a:t>differences</a:t>
            </a:r>
            <a:r>
              <a:rPr lang="fr-CA" sz="1300" noProof="0" dirty="0">
                <a:latin typeface="Cambria"/>
                <a:ea typeface="Cambria"/>
                <a:cs typeface="Cambria"/>
                <a:sym typeface="Cambria"/>
              </a:rPr>
              <a:t> – cultural </a:t>
            </a:r>
            <a:r>
              <a:rPr lang="fr-CA" sz="1300" noProof="0" dirty="0" err="1">
                <a:latin typeface="Cambria"/>
                <a:ea typeface="Cambria"/>
                <a:cs typeface="Cambria"/>
                <a:sym typeface="Cambria"/>
              </a:rPr>
              <a:t>safety</a:t>
            </a:r>
            <a:r>
              <a:rPr lang="fr-CA" sz="1300" noProof="0" dirty="0">
                <a:latin typeface="Cambria"/>
                <a:ea typeface="Cambria"/>
                <a:cs typeface="Cambria"/>
                <a:sym typeface="Cambria"/>
              </a:rPr>
              <a:t> pays explicit attention to power relations </a:t>
            </a:r>
            <a:r>
              <a:rPr lang="fr-CA" sz="1300" noProof="0" dirty="0" err="1">
                <a:latin typeface="Cambria"/>
                <a:ea typeface="Cambria"/>
                <a:cs typeface="Cambria"/>
                <a:sym typeface="Cambria"/>
              </a:rPr>
              <a:t>between</a:t>
            </a:r>
            <a:r>
              <a:rPr lang="fr-CA" sz="1300" noProof="0" dirty="0">
                <a:latin typeface="Cambria"/>
                <a:ea typeface="Cambria"/>
                <a:cs typeface="Cambria"/>
                <a:sym typeface="Cambria"/>
              </a:rPr>
              <a:t> service user and service provider, </a:t>
            </a:r>
            <a:r>
              <a:rPr lang="fr-CA" sz="1300" noProof="0" dirty="0" err="1">
                <a:latin typeface="Cambria"/>
                <a:ea typeface="Cambria"/>
                <a:cs typeface="Cambria"/>
                <a:sym typeface="Cambria"/>
              </a:rPr>
              <a:t>charging</a:t>
            </a:r>
            <a:r>
              <a:rPr lang="fr-CA" sz="1300" noProof="0" dirty="0">
                <a:latin typeface="Cambria"/>
                <a:ea typeface="Cambria"/>
                <a:cs typeface="Cambria"/>
                <a:sym typeface="Cambria"/>
              </a:rPr>
              <a:t> the service provider </a:t>
            </a:r>
            <a:r>
              <a:rPr lang="fr-CA" sz="1300" noProof="0" dirty="0" err="1">
                <a:latin typeface="Cambria"/>
                <a:ea typeface="Cambria"/>
                <a:cs typeface="Cambria"/>
                <a:sym typeface="Cambria"/>
              </a:rPr>
              <a:t>with</a:t>
            </a:r>
            <a:r>
              <a:rPr lang="fr-CA" sz="1300" noProof="0" dirty="0">
                <a:latin typeface="Cambria"/>
                <a:ea typeface="Cambria"/>
                <a:cs typeface="Cambria"/>
                <a:sym typeface="Cambria"/>
              </a:rPr>
              <a:t> the </a:t>
            </a:r>
            <a:r>
              <a:rPr lang="fr-CA" sz="1300" noProof="0" dirty="0" err="1">
                <a:latin typeface="Cambria"/>
                <a:ea typeface="Cambria"/>
                <a:cs typeface="Cambria"/>
                <a:sym typeface="Cambria"/>
              </a:rPr>
              <a:t>responsibility</a:t>
            </a:r>
            <a:r>
              <a:rPr lang="fr-CA" sz="1300" noProof="0" dirty="0">
                <a:latin typeface="Cambria"/>
                <a:ea typeface="Cambria"/>
                <a:cs typeface="Cambria"/>
                <a:sym typeface="Cambria"/>
              </a:rPr>
              <a:t> to </a:t>
            </a:r>
            <a:r>
              <a:rPr lang="fr-CA" sz="1300" noProof="0" dirty="0" err="1">
                <a:latin typeface="Cambria"/>
                <a:ea typeface="Cambria"/>
                <a:cs typeface="Cambria"/>
                <a:sym typeface="Cambria"/>
              </a:rPr>
              <a:t>consider</a:t>
            </a:r>
            <a:r>
              <a:rPr lang="fr-CA" sz="1300" noProof="0" dirty="0">
                <a:latin typeface="Cambria"/>
                <a:ea typeface="Cambria"/>
                <a:cs typeface="Cambria"/>
                <a:sym typeface="Cambria"/>
              </a:rPr>
              <a:t> and </a:t>
            </a:r>
            <a:r>
              <a:rPr lang="fr-CA" sz="1300" noProof="0" dirty="0" err="1">
                <a:latin typeface="Cambria"/>
                <a:ea typeface="Cambria"/>
                <a:cs typeface="Cambria"/>
                <a:sym typeface="Cambria"/>
              </a:rPr>
              <a:t>address</a:t>
            </a:r>
            <a:r>
              <a:rPr lang="fr-CA" sz="1300" noProof="0" dirty="0">
                <a:latin typeface="Cambria"/>
                <a:ea typeface="Cambria"/>
                <a:cs typeface="Cambria"/>
                <a:sym typeface="Cambria"/>
              </a:rPr>
              <a:t> the </a:t>
            </a:r>
            <a:r>
              <a:rPr lang="fr-CA" sz="1300" noProof="0" dirty="0" err="1">
                <a:latin typeface="Cambria"/>
                <a:ea typeface="Cambria"/>
                <a:cs typeface="Cambria"/>
                <a:sym typeface="Cambria"/>
              </a:rPr>
              <a:t>role</a:t>
            </a:r>
            <a:r>
              <a:rPr lang="fr-CA" sz="1300" noProof="0" dirty="0">
                <a:latin typeface="Cambria"/>
                <a:ea typeface="Cambria"/>
                <a:cs typeface="Cambria"/>
                <a:sym typeface="Cambria"/>
              </a:rPr>
              <a:t> of </a:t>
            </a:r>
            <a:r>
              <a:rPr lang="fr-CA" sz="1300" noProof="0" dirty="0" err="1">
                <a:latin typeface="Cambria"/>
                <a:ea typeface="Cambria"/>
                <a:cs typeface="Cambria"/>
                <a:sym typeface="Cambria"/>
              </a:rPr>
              <a:t>their</a:t>
            </a:r>
            <a:r>
              <a:rPr lang="fr-CA" sz="1300" noProof="0" dirty="0">
                <a:latin typeface="Cambria"/>
                <a:ea typeface="Cambria"/>
                <a:cs typeface="Cambria"/>
                <a:sym typeface="Cambria"/>
              </a:rPr>
              <a:t> </a:t>
            </a:r>
            <a:r>
              <a:rPr lang="fr-CA" sz="1300" noProof="0" dirty="0" err="1">
                <a:latin typeface="Cambria"/>
                <a:ea typeface="Cambria"/>
                <a:cs typeface="Cambria"/>
                <a:sym typeface="Cambria"/>
              </a:rPr>
              <a:t>socially-constructed</a:t>
            </a:r>
            <a:r>
              <a:rPr lang="fr-CA" sz="1300" noProof="0" dirty="0">
                <a:latin typeface="Cambria"/>
                <a:ea typeface="Cambria"/>
                <a:cs typeface="Cambria"/>
                <a:sym typeface="Cambria"/>
              </a:rPr>
              <a:t> power in </a:t>
            </a:r>
            <a:r>
              <a:rPr lang="fr-CA" sz="1300" noProof="0" dirty="0" err="1">
                <a:latin typeface="Cambria"/>
                <a:ea typeface="Cambria"/>
                <a:cs typeface="Cambria"/>
                <a:sym typeface="Cambria"/>
              </a:rPr>
              <a:t>contributing</a:t>
            </a:r>
            <a:r>
              <a:rPr lang="fr-CA" sz="1300" noProof="0" dirty="0">
                <a:latin typeface="Cambria"/>
                <a:ea typeface="Cambria"/>
                <a:cs typeface="Cambria"/>
                <a:sym typeface="Cambria"/>
              </a:rPr>
              <a:t> to </a:t>
            </a:r>
            <a:r>
              <a:rPr lang="fr-CA" sz="1300" noProof="0" dirty="0" err="1">
                <a:latin typeface="Cambria"/>
                <a:ea typeface="Cambria"/>
                <a:cs typeface="Cambria"/>
                <a:sym typeface="Cambria"/>
              </a:rPr>
              <a:t>culturally</a:t>
            </a:r>
            <a:r>
              <a:rPr lang="fr-CA" sz="1300" noProof="0" dirty="0">
                <a:latin typeface="Cambria"/>
                <a:ea typeface="Cambria"/>
                <a:cs typeface="Cambria"/>
                <a:sym typeface="Cambria"/>
              </a:rPr>
              <a:t> </a:t>
            </a:r>
            <a:r>
              <a:rPr lang="fr-CA" sz="1300" noProof="0" dirty="0" err="1">
                <a:latin typeface="Cambria"/>
                <a:ea typeface="Cambria"/>
                <a:cs typeface="Cambria"/>
                <a:sym typeface="Cambria"/>
              </a:rPr>
              <a:t>safe</a:t>
            </a:r>
            <a:r>
              <a:rPr lang="fr-CA" sz="1300" noProof="0" dirty="0">
                <a:latin typeface="Cambria"/>
                <a:ea typeface="Cambria"/>
                <a:cs typeface="Cambria"/>
                <a:sym typeface="Cambria"/>
              </a:rPr>
              <a:t> or </a:t>
            </a:r>
            <a:r>
              <a:rPr lang="fr-CA" sz="1300" noProof="0" dirty="0" err="1">
                <a:latin typeface="Cambria"/>
                <a:ea typeface="Cambria"/>
                <a:cs typeface="Cambria"/>
                <a:sym typeface="Cambria"/>
              </a:rPr>
              <a:t>unsafe</a:t>
            </a:r>
            <a:r>
              <a:rPr lang="fr-CA" sz="1300" noProof="0" dirty="0">
                <a:latin typeface="Cambria"/>
                <a:ea typeface="Cambria"/>
                <a:cs typeface="Cambria"/>
                <a:sym typeface="Cambria"/>
              </a:rPr>
              <a:t> care (</a:t>
            </a:r>
            <a:r>
              <a:rPr lang="fr-CA" sz="1300" noProof="0" dirty="0" err="1">
                <a:latin typeface="Cambria"/>
                <a:ea typeface="Cambria"/>
                <a:cs typeface="Cambria"/>
                <a:sym typeface="Cambria"/>
              </a:rPr>
              <a:t>DeSouza</a:t>
            </a:r>
            <a:r>
              <a:rPr lang="fr-CA" sz="1300" noProof="0" dirty="0">
                <a:latin typeface="Cambria"/>
                <a:ea typeface="Cambria"/>
                <a:cs typeface="Cambria"/>
                <a:sym typeface="Cambria"/>
              </a:rPr>
              <a:t>, 2008). » </a:t>
            </a:r>
            <a:r>
              <a:rPr lang="fr-CA" sz="1900" noProof="0" dirty="0">
                <a:solidFill>
                  <a:srgbClr val="003A5D"/>
                </a:solidFill>
                <a:latin typeface="Open Sans"/>
                <a:ea typeface="Open Sans"/>
                <a:cs typeface="Open Sans"/>
                <a:sym typeface="Open Sans"/>
              </a:rPr>
              <a:t>- </a:t>
            </a:r>
            <a:r>
              <a:rPr lang="fr-CA" sz="11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First Peoples, Second Class </a:t>
            </a:r>
            <a:r>
              <a:rPr lang="fr-CA" sz="11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Treatment</a:t>
            </a:r>
            <a:r>
              <a:rPr lang="fr-CA" sz="11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The </a:t>
            </a:r>
            <a:r>
              <a:rPr lang="fr-CA" sz="11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role</a:t>
            </a:r>
            <a:r>
              <a:rPr lang="fr-CA" sz="11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1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racism</a:t>
            </a:r>
            <a:r>
              <a:rPr lang="fr-CA" sz="11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in the </a:t>
            </a:r>
            <a:r>
              <a:rPr lang="fr-CA" sz="11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health</a:t>
            </a:r>
            <a:r>
              <a:rPr lang="fr-CA" sz="11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and </a:t>
            </a:r>
            <a:r>
              <a:rPr lang="fr-CA" sz="11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well-being</a:t>
            </a:r>
            <a:r>
              <a:rPr lang="fr-CA" sz="11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of </a:t>
            </a:r>
            <a:r>
              <a:rPr lang="fr-CA" sz="1100" u="sng" noProof="0" dirty="0" err="1">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Indigenous</a:t>
            </a:r>
            <a:r>
              <a:rPr lang="fr-CA" sz="1100" u="sng" noProof="0"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peoples in Canada</a:t>
            </a:r>
            <a:r>
              <a:rPr lang="fr-CA" sz="1100" noProof="0" dirty="0">
                <a:solidFill>
                  <a:srgbClr val="003A5D"/>
                </a:solidFill>
                <a:latin typeface="Open Sans"/>
                <a:ea typeface="Open Sans"/>
                <a:cs typeface="Open Sans"/>
                <a:sym typeface="Open Sans"/>
              </a:rPr>
              <a:t> (2015)</a:t>
            </a:r>
          </a:p>
          <a:p>
            <a:pPr marL="0" marR="0" lvl="0" indent="0" algn="l" rtl="0">
              <a:lnSpc>
                <a:spcPct val="100000"/>
              </a:lnSpc>
              <a:spcBef>
                <a:spcPts val="0"/>
              </a:spcBef>
              <a:spcAft>
                <a:spcPts val="0"/>
              </a:spcAft>
              <a:buSzPts val="1400"/>
              <a:buNone/>
            </a:pPr>
            <a:endParaRPr lang="fr-CA" sz="1100" noProof="0" dirty="0">
              <a:solidFill>
                <a:srgbClr val="003A5D"/>
              </a:solidFill>
              <a:latin typeface="Open Sans"/>
              <a:ea typeface="Open Sans"/>
              <a:cs typeface="Open Sans"/>
              <a:sym typeface="Open Sans"/>
            </a:endParaRPr>
          </a:p>
          <a:p>
            <a:pPr marL="0" marR="0" lvl="0" indent="0" algn="l" rtl="0">
              <a:lnSpc>
                <a:spcPct val="100000"/>
              </a:lnSpc>
              <a:spcBef>
                <a:spcPts val="0"/>
              </a:spcBef>
              <a:spcAft>
                <a:spcPts val="0"/>
              </a:spcAft>
              <a:buSzPts val="1400"/>
              <a:buNone/>
            </a:pPr>
            <a:r>
              <a:rPr lang="fr-CA" sz="1100" b="1" u="sng" noProof="0" dirty="0">
                <a:solidFill>
                  <a:srgbClr val="003A5D"/>
                </a:solidFill>
                <a:latin typeface="Open Sans"/>
                <a:ea typeface="Open Sans"/>
                <a:cs typeface="Open Sans"/>
                <a:sym typeface="Open Sans"/>
              </a:rPr>
              <a:t>Traduction de la précédente citation</a:t>
            </a:r>
            <a:endParaRPr lang="fr-CA" sz="1100" b="0" u="none" noProof="0" dirty="0">
              <a:solidFill>
                <a:srgbClr val="003A5D"/>
              </a:solidFill>
              <a:latin typeface="Open Sans"/>
              <a:ea typeface="Open Sans"/>
              <a:cs typeface="Open Sans"/>
              <a:sym typeface="Open Sans"/>
            </a:endParaRPr>
          </a:p>
          <a:p>
            <a:pPr marL="0" marR="0" lvl="0" indent="0" algn="l" rtl="0">
              <a:lnSpc>
                <a:spcPct val="100000"/>
              </a:lnSpc>
              <a:spcBef>
                <a:spcPts val="0"/>
              </a:spcBef>
              <a:spcAft>
                <a:spcPts val="0"/>
              </a:spcAft>
              <a:buSzPts val="1400"/>
              <a:buNone/>
            </a:pPr>
            <a:r>
              <a:rPr lang="fr-CA" sz="1100" b="0" u="none" noProof="0" dirty="0">
                <a:solidFill>
                  <a:srgbClr val="003A5D"/>
                </a:solidFill>
                <a:latin typeface="Open Sans"/>
                <a:ea typeface="Open Sans"/>
                <a:cs typeface="Open Sans"/>
                <a:sym typeface="Open Sans"/>
              </a:rPr>
              <a:t>« La sensibilité culturelle et la compétence culturelle sont axées sur la connaissance de la culture de la personne qui a recours au service – et peuvent donc servir à faire abstraction des différences de pouvoirs </a:t>
            </a:r>
            <a:r>
              <a:rPr lang="fr-CA" sz="1200" b="0" u="none" noProof="0" dirty="0">
                <a:solidFill>
                  <a:srgbClr val="003A5D"/>
                </a:solidFill>
                <a:latin typeface="Open Sans"/>
                <a:ea typeface="Open Sans"/>
                <a:cs typeface="Open Sans"/>
                <a:sym typeface="Open Sans"/>
              </a:rPr>
              <a:t>– tandis que la sécurité culturelle s’intéresse explicitement aux relations de pouvoirs entre la personne qui a recours au service et la personne qui fournit le service, ce qui confère à cette dernière la responsabilité de tenir compte du rôle que son pouvoir, créé par la société, joue dans la prestation de soins adaptés ou non à la culture </a:t>
            </a:r>
            <a:r>
              <a:rPr lang="fr-CA" sz="1200" noProof="0" dirty="0">
                <a:latin typeface="Cambria"/>
                <a:ea typeface="Cambria"/>
                <a:cs typeface="Cambria"/>
                <a:sym typeface="Cambria"/>
              </a:rPr>
              <a:t>(</a:t>
            </a:r>
            <a:r>
              <a:rPr lang="fr-CA" sz="1200" noProof="0" dirty="0" err="1">
                <a:latin typeface="Cambria"/>
                <a:ea typeface="Cambria"/>
                <a:cs typeface="Cambria"/>
                <a:sym typeface="Cambria"/>
              </a:rPr>
              <a:t>DeSouza</a:t>
            </a:r>
            <a:r>
              <a:rPr lang="fr-CA" sz="1200" noProof="0" dirty="0">
                <a:latin typeface="Cambria"/>
                <a:ea typeface="Cambria"/>
                <a:cs typeface="Cambria"/>
                <a:sym typeface="Cambria"/>
              </a:rPr>
              <a:t>, 2008)</a:t>
            </a:r>
            <a:r>
              <a:rPr lang="fr-CA" sz="1200" b="0" u="none" noProof="0" dirty="0">
                <a:solidFill>
                  <a:srgbClr val="003A5D"/>
                </a:solidFill>
                <a:latin typeface="Open Sans"/>
                <a:ea typeface="Open Sans"/>
                <a:cs typeface="Open Sans"/>
                <a:sym typeface="Open Sans"/>
              </a:rPr>
              <a:t>. »</a:t>
            </a:r>
            <a:r>
              <a:rPr lang="fr-CA" sz="1200" noProof="0" dirty="0">
                <a:latin typeface="Cambria"/>
                <a:ea typeface="Cambria"/>
                <a:cs typeface="Cambria"/>
                <a:sym typeface="Cambria"/>
              </a:rPr>
              <a:t> </a:t>
            </a:r>
            <a:endParaRPr lang="fr-CA" b="1" u="sng" noProof="0" dirty="0"/>
          </a:p>
          <a:p>
            <a:pPr marL="0" marR="0" lvl="0" indent="0" algn="l" rtl="0">
              <a:lnSpc>
                <a:spcPct val="100000"/>
              </a:lnSpc>
              <a:spcBef>
                <a:spcPts val="0"/>
              </a:spcBef>
              <a:spcAft>
                <a:spcPts val="0"/>
              </a:spcAft>
              <a:buSzPts val="1400"/>
              <a:buNone/>
            </a:pPr>
            <a:endParaRPr lang="fr-CA" sz="1100" noProof="0" dirty="0">
              <a:solidFill>
                <a:srgbClr val="003A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fr-CA" sz="2000" b="0" u="none" noProof="0" dirty="0">
                <a:solidFill>
                  <a:srgbClr val="003A5D"/>
                </a:solidFill>
                <a:latin typeface="Open Sans"/>
                <a:ea typeface="Open Sans"/>
                <a:cs typeface="Open Sans"/>
                <a:sym typeface="Open Sans"/>
              </a:rPr>
              <a:t>« L’humilité culturelle s’ajoute </a:t>
            </a:r>
            <a:r>
              <a:rPr lang="fr-CA" sz="2000" noProof="0" dirty="0"/>
              <a:t>à la sécurité culturelle, donne lieu à la contrition sincère visant à réparer des préjudices, à faire preuve de respect et d’humilité face à d’autres façons d’être. Elle reflète une relation basée sur le respect véritable, la confiance, et le démantèlement des inégalités de pouvoir. » – Guide d’introduction à la santé des Autochtones, pages 80-81</a:t>
            </a:r>
            <a:endParaRPr lang="fr-CA" sz="2000" noProof="0" dirty="0">
              <a:solidFill>
                <a:srgbClr val="003A5D"/>
              </a:solidFill>
              <a:latin typeface="Open Sans"/>
              <a:ea typeface="Open Sans"/>
              <a:cs typeface="Open Sans"/>
              <a:sym typeface="Open Sans"/>
            </a:endParaRPr>
          </a:p>
          <a:p>
            <a:pPr marL="0" marR="0" lvl="0" indent="0" algn="l" rtl="0">
              <a:lnSpc>
                <a:spcPct val="100000"/>
              </a:lnSpc>
              <a:spcBef>
                <a:spcPts val="0"/>
              </a:spcBef>
              <a:spcAft>
                <a:spcPts val="0"/>
              </a:spcAft>
              <a:buSzPts val="1400"/>
              <a:buNone/>
            </a:pPr>
            <a:endParaRPr lang="fr-CA" sz="1300" noProof="0" dirty="0">
              <a:latin typeface="Cambria"/>
              <a:ea typeface="Cambria"/>
              <a:cs typeface="Cambria"/>
              <a:sym typeface="Cambria"/>
            </a:endParaRPr>
          </a:p>
          <a:p>
            <a:pPr marL="0" lvl="0" indent="0" algn="l" rtl="0">
              <a:lnSpc>
                <a:spcPct val="100000"/>
              </a:lnSpc>
              <a:spcBef>
                <a:spcPts val="0"/>
              </a:spcBef>
              <a:spcAft>
                <a:spcPts val="0"/>
              </a:spcAft>
              <a:buSzPts val="1400"/>
              <a:buNone/>
            </a:pPr>
            <a:endParaRPr lang="fr-CA" sz="700" noProof="0" dirty="0"/>
          </a:p>
        </p:txBody>
      </p:sp>
      <p:sp>
        <p:nvSpPr>
          <p:cNvPr id="460" name="Google Shape;46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highlight>
                  <a:srgbClr val="00FFFF"/>
                </a:highlight>
              </a:rPr>
              <a:t>Lancez une discussion sur ce à quoi ressemblent des soins adaptés à la culture.</a:t>
            </a:r>
          </a:p>
          <a:p>
            <a:pPr marL="457200" lvl="0" indent="-317500" algn="l" rtl="0">
              <a:lnSpc>
                <a:spcPct val="100000"/>
              </a:lnSpc>
              <a:spcBef>
                <a:spcPts val="0"/>
              </a:spcBef>
              <a:spcAft>
                <a:spcPts val="0"/>
              </a:spcAft>
              <a:buSzPts val="1400"/>
              <a:buChar char="-"/>
            </a:pPr>
            <a:r>
              <a:rPr lang="fr-CA" noProof="0" dirty="0">
                <a:highlight>
                  <a:srgbClr val="00FFFF"/>
                </a:highlight>
              </a:rPr>
              <a:t>Selon vous, quelles mesures témoignent de la sécurité culturelle? </a:t>
            </a:r>
          </a:p>
          <a:p>
            <a:pPr marL="457200" lvl="0" indent="-317500" algn="l" rtl="0">
              <a:lnSpc>
                <a:spcPct val="100000"/>
              </a:lnSpc>
              <a:spcBef>
                <a:spcPts val="0"/>
              </a:spcBef>
              <a:spcAft>
                <a:spcPts val="0"/>
              </a:spcAft>
              <a:buSzPts val="1400"/>
              <a:buChar char="-"/>
            </a:pPr>
            <a:r>
              <a:rPr lang="fr-CA" noProof="0" dirty="0">
                <a:highlight>
                  <a:srgbClr val="00FFFF"/>
                </a:highlight>
              </a:rPr>
              <a:t>Quelles caractéristiques physiques du milieu de travail peuvent favoriser la sécurité culturelle? </a:t>
            </a:r>
          </a:p>
          <a:p>
            <a:pPr marL="457200" lvl="0" indent="-317500" algn="l" rtl="0">
              <a:lnSpc>
                <a:spcPct val="100000"/>
              </a:lnSpc>
              <a:spcBef>
                <a:spcPts val="0"/>
              </a:spcBef>
              <a:spcAft>
                <a:spcPts val="0"/>
              </a:spcAft>
              <a:buSzPts val="1400"/>
              <a:buChar char="-"/>
            </a:pPr>
            <a:r>
              <a:rPr lang="fr-CA" noProof="0" dirty="0">
                <a:highlight>
                  <a:srgbClr val="00FFFF"/>
                </a:highlight>
              </a:rPr>
              <a:t>Quelles politiques ou procédures aident à promouvoir la sécurité culturelle (politiques cliniques, ressources humaines, formation et embauche, communications, marketing, etc.)?</a:t>
            </a:r>
          </a:p>
          <a:p>
            <a:pPr marL="457200" lvl="0" indent="-317500" algn="l" rtl="0">
              <a:lnSpc>
                <a:spcPct val="100000"/>
              </a:lnSpc>
              <a:spcBef>
                <a:spcPts val="0"/>
              </a:spcBef>
              <a:spcAft>
                <a:spcPts val="0"/>
              </a:spcAft>
              <a:buSzPts val="1400"/>
              <a:buChar char="-"/>
            </a:pPr>
            <a:r>
              <a:rPr lang="fr-CA" noProof="0" dirty="0">
                <a:highlight>
                  <a:srgbClr val="00FFFF"/>
                </a:highlight>
              </a:rPr>
              <a:t>Quels autres facteurs favorisent la sécurité culturelle en milieu de travail?</a:t>
            </a:r>
          </a:p>
          <a:p>
            <a:pPr marL="0" lvl="0" indent="0" algn="l" rtl="0">
              <a:lnSpc>
                <a:spcPct val="100000"/>
              </a:lnSpc>
              <a:spcBef>
                <a:spcPts val="0"/>
              </a:spcBef>
              <a:spcAft>
                <a:spcPts val="0"/>
              </a:spcAft>
              <a:buNone/>
            </a:pPr>
            <a:endParaRPr lang="fr-CA" noProof="0" dirty="0">
              <a:highlight>
                <a:srgbClr val="00FFFF"/>
              </a:highlight>
            </a:endParaRPr>
          </a:p>
          <a:p>
            <a:pPr marL="0" lvl="0" indent="0" algn="l" rtl="0">
              <a:lnSpc>
                <a:spcPct val="100000"/>
              </a:lnSpc>
              <a:spcBef>
                <a:spcPts val="0"/>
              </a:spcBef>
              <a:spcAft>
                <a:spcPts val="0"/>
              </a:spcAft>
              <a:buNone/>
            </a:pPr>
            <a:r>
              <a:rPr lang="fr-CA" noProof="0" dirty="0">
                <a:highlight>
                  <a:srgbClr val="00FFFF"/>
                </a:highlight>
              </a:rPr>
              <a:t>Gardez à l’esprit qu’un lieu de travail qui promet d’offrir des soins adaptés à la culture mais ne le fait pas peut nuire aux relations entre le système de santé et les </a:t>
            </a:r>
            <a:r>
              <a:rPr lang="fr-CA" noProof="0" dirty="0" err="1">
                <a:highlight>
                  <a:srgbClr val="00FFFF"/>
                </a:highlight>
              </a:rPr>
              <a:t>patient·es</a:t>
            </a:r>
            <a:r>
              <a:rPr lang="fr-CA" noProof="0" dirty="0">
                <a:highlight>
                  <a:srgbClr val="00FFFF"/>
                </a:highlight>
              </a:rPr>
              <a:t>! </a:t>
            </a:r>
          </a:p>
        </p:txBody>
      </p:sp>
      <p:sp>
        <p:nvSpPr>
          <p:cNvPr id="467" name="Google Shape;467;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CA" sz="1800" noProof="0" dirty="0"/>
              <a:t>Veuillez adapter </a:t>
            </a:r>
            <a:r>
              <a:rPr lang="fr-CA" sz="2800" noProof="0" dirty="0">
                <a:effectLst/>
              </a:rPr>
              <a:t>le message selon le territoire où vous vous trouvez et votre engagement personnel.</a:t>
            </a:r>
          </a:p>
          <a:p>
            <a:pPr marL="0" lvl="0" indent="0" algn="l" rtl="0">
              <a:lnSpc>
                <a:spcPct val="100000"/>
              </a:lnSpc>
              <a:spcBef>
                <a:spcPts val="0"/>
              </a:spcBef>
              <a:spcAft>
                <a:spcPts val="0"/>
              </a:spcAft>
              <a:buClr>
                <a:schemeClr val="dk1"/>
              </a:buClr>
              <a:buSzPts val="1400"/>
              <a:buFont typeface="Calibri"/>
              <a:buNone/>
            </a:pPr>
            <a:r>
              <a:rPr lang="fr-CA" sz="1800" noProof="0" dirty="0"/>
              <a:t>Exemple : </a:t>
            </a:r>
            <a:endParaRPr lang="fr-CA" noProof="0" dirty="0"/>
          </a:p>
          <a:p>
            <a:pPr marL="0" lvl="0" indent="0" algn="l" rtl="0">
              <a:lnSpc>
                <a:spcPct val="90000"/>
              </a:lnSpc>
              <a:spcBef>
                <a:spcPts val="0"/>
              </a:spcBef>
              <a:spcAft>
                <a:spcPts val="0"/>
              </a:spcAft>
              <a:buClr>
                <a:schemeClr val="dk1"/>
              </a:buClr>
              <a:buSzPts val="2400"/>
              <a:buNone/>
            </a:pPr>
            <a:r>
              <a:rPr lang="fr-CA" sz="1800" noProof="0" dirty="0"/>
              <a:t>« J’aimerais commencer par souligner que nous nous réunissons aujourd’hui sur le territoire traditionnel des </a:t>
            </a:r>
            <a:r>
              <a:rPr lang="fr-CA" sz="1800" noProof="0" dirty="0" err="1"/>
              <a:t>Haudenosaunee</a:t>
            </a:r>
            <a:r>
              <a:rPr lang="fr-CA" sz="1800" noProof="0" dirty="0"/>
              <a:t> (How-</a:t>
            </a:r>
            <a:r>
              <a:rPr lang="fr-CA" sz="1800" noProof="0" dirty="0" err="1"/>
              <a:t>deno</a:t>
            </a:r>
            <a:r>
              <a:rPr lang="fr-CA" sz="1800" noProof="0" dirty="0"/>
              <a:t>-show'-</a:t>
            </a:r>
            <a:r>
              <a:rPr lang="fr-CA" sz="1800" noProof="0" dirty="0" err="1"/>
              <a:t>nee</a:t>
            </a:r>
            <a:r>
              <a:rPr lang="fr-CA" sz="1800" noProof="0" dirty="0"/>
              <a:t>) et des </a:t>
            </a:r>
            <a:r>
              <a:rPr lang="fr-CA" sz="1800" noProof="0" dirty="0" err="1">
                <a:effectLst/>
                <a:highlight>
                  <a:srgbClr val="D3D3D3"/>
                </a:highlight>
                <a:latin typeface="Times New Roman" panose="02020603050405020304" pitchFamily="18" charset="0"/>
                <a:ea typeface="Times New Roman" panose="02020603050405020304" pitchFamily="18" charset="0"/>
              </a:rPr>
              <a:t>Anishnaabeg</a:t>
            </a:r>
            <a:r>
              <a:rPr lang="fr-CA" sz="1800" noProof="0" dirty="0">
                <a:effectLst/>
                <a:highlight>
                  <a:srgbClr val="D3D3D3"/>
                </a:highlight>
                <a:latin typeface="Times New Roman" panose="02020603050405020304" pitchFamily="18" charset="0"/>
                <a:ea typeface="Times New Roman" panose="02020603050405020304" pitchFamily="18" charset="0"/>
              </a:rPr>
              <a:t> (Ah-</a:t>
            </a:r>
            <a:r>
              <a:rPr lang="fr-CA" sz="1800" noProof="0" dirty="0" err="1">
                <a:effectLst/>
                <a:highlight>
                  <a:srgbClr val="D3D3D3"/>
                </a:highlight>
                <a:latin typeface="Times New Roman" panose="02020603050405020304" pitchFamily="18" charset="0"/>
                <a:ea typeface="Times New Roman" panose="02020603050405020304" pitchFamily="18" charset="0"/>
              </a:rPr>
              <a:t>nish</a:t>
            </a:r>
            <a:r>
              <a:rPr lang="fr-CA" sz="1800" noProof="0" dirty="0">
                <a:effectLst/>
                <a:highlight>
                  <a:srgbClr val="D3D3D3"/>
                </a:highlight>
                <a:latin typeface="Times New Roman" panose="02020603050405020304" pitchFamily="18" charset="0"/>
                <a:ea typeface="Times New Roman" panose="02020603050405020304" pitchFamily="18" charset="0"/>
              </a:rPr>
              <a:t>-</a:t>
            </a:r>
            <a:r>
              <a:rPr lang="fr-CA" sz="1800" noProof="0" dirty="0" err="1">
                <a:effectLst/>
                <a:highlight>
                  <a:srgbClr val="D3D3D3"/>
                </a:highlight>
                <a:latin typeface="Times New Roman" panose="02020603050405020304" pitchFamily="18" charset="0"/>
                <a:ea typeface="Times New Roman" panose="02020603050405020304" pitchFamily="18" charset="0"/>
              </a:rPr>
              <a:t>naw-beg</a:t>
            </a:r>
            <a:r>
              <a:rPr lang="fr-CA" sz="1800" noProof="0" dirty="0">
                <a:effectLst/>
                <a:highlight>
                  <a:srgbClr val="D3D3D3"/>
                </a:highlight>
                <a:latin typeface="Times New Roman" panose="02020603050405020304" pitchFamily="18" charset="0"/>
                <a:ea typeface="Times New Roman" panose="02020603050405020304" pitchFamily="18" charset="0"/>
              </a:rPr>
              <a:t>).</a:t>
            </a:r>
            <a:r>
              <a:rPr lang="fr-CA" sz="1800" noProof="0" dirty="0">
                <a:effectLst/>
                <a:latin typeface="Times New Roman" panose="02020603050405020304" pitchFamily="18" charset="0"/>
                <a:ea typeface="Times New Roman" panose="02020603050405020304" pitchFamily="18" charset="0"/>
              </a:rPr>
              <a:t> </a:t>
            </a:r>
            <a:r>
              <a:rPr lang="fr-CA" sz="1800" noProof="0" dirty="0"/>
              <a:t>Ce territoire est visé par les traités du Haut-Canada, protégé par le Pacte de la ceinture wampum faisant référence au concept du “bol à une seule cuillère”, et directement adjacent au territoire visé par le traité </a:t>
            </a:r>
            <a:r>
              <a:rPr lang="fr-CA" sz="1800" noProof="0" dirty="0" err="1"/>
              <a:t>Haldimand</a:t>
            </a:r>
            <a:r>
              <a:rPr lang="fr-CA" sz="1800" noProof="0" dirty="0"/>
              <a:t>. »</a:t>
            </a:r>
          </a:p>
          <a:p>
            <a:pPr marL="0" lvl="0" indent="0" algn="l" rtl="0">
              <a:lnSpc>
                <a:spcPct val="100000"/>
              </a:lnSpc>
              <a:spcBef>
                <a:spcPts val="0"/>
              </a:spcBef>
              <a:spcAft>
                <a:spcPts val="0"/>
              </a:spcAft>
              <a:buClr>
                <a:srgbClr val="000000"/>
              </a:buClr>
              <a:buSzPts val="1800"/>
              <a:buFont typeface="Open Sans"/>
              <a:buNone/>
            </a:pPr>
            <a:endParaRPr lang="fr-CA" sz="1800" noProof="0" dirty="0">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800"/>
              <a:buFont typeface="Open Sans"/>
              <a:buNone/>
            </a:pPr>
            <a:r>
              <a:rPr lang="fr-CA" sz="1800" b="1" noProof="0" dirty="0">
                <a:solidFill>
                  <a:srgbClr val="000000"/>
                </a:solidFill>
                <a:latin typeface="Open Sans"/>
                <a:ea typeface="Open Sans"/>
                <a:cs typeface="Open Sans"/>
                <a:sym typeface="Open Sans"/>
              </a:rPr>
              <a:t>REMARQUE : </a:t>
            </a:r>
            <a:r>
              <a:rPr lang="fr-CA" sz="1800" b="0" noProof="0" dirty="0">
                <a:solidFill>
                  <a:srgbClr val="000000"/>
                </a:solidFill>
                <a:latin typeface="Open Sans"/>
                <a:ea typeface="Open Sans"/>
                <a:cs typeface="Open Sans"/>
                <a:sym typeface="Open Sans"/>
              </a:rPr>
              <a:t>Les </a:t>
            </a:r>
            <a:r>
              <a:rPr lang="fr-CA" sz="1800" b="0" noProof="0" dirty="0" err="1">
                <a:solidFill>
                  <a:srgbClr val="000000"/>
                </a:solidFill>
                <a:latin typeface="Open Sans"/>
                <a:ea typeface="Open Sans"/>
                <a:cs typeface="Open Sans"/>
                <a:sym typeface="Open Sans"/>
              </a:rPr>
              <a:t>Aîné·es</a:t>
            </a:r>
            <a:r>
              <a:rPr lang="fr-CA" sz="1800" b="0" noProof="0" dirty="0">
                <a:solidFill>
                  <a:srgbClr val="000000"/>
                </a:solidFill>
                <a:latin typeface="Open Sans"/>
                <a:ea typeface="Open Sans"/>
                <a:cs typeface="Open Sans"/>
                <a:sym typeface="Open Sans"/>
              </a:rPr>
              <a:t> et les </a:t>
            </a:r>
            <a:r>
              <a:rPr lang="fr-CA" sz="1800" b="0" noProof="0" dirty="0" err="1">
                <a:solidFill>
                  <a:srgbClr val="000000"/>
                </a:solidFill>
                <a:latin typeface="Open Sans"/>
                <a:ea typeface="Open Sans"/>
                <a:cs typeface="Open Sans"/>
                <a:sym typeface="Open Sans"/>
              </a:rPr>
              <a:t>gardien·nes</a:t>
            </a:r>
            <a:r>
              <a:rPr lang="fr-CA" sz="1800" b="0" noProof="0" dirty="0">
                <a:solidFill>
                  <a:srgbClr val="000000"/>
                </a:solidFill>
                <a:latin typeface="Open Sans"/>
                <a:ea typeface="Open Sans"/>
                <a:cs typeface="Open Sans"/>
                <a:sym typeface="Open Sans"/>
              </a:rPr>
              <a:t> du savoir autochtone disent souvent que la reconnaissance du territoire doit être accompagnée de </a:t>
            </a:r>
            <a:r>
              <a:rPr lang="fr-CA" sz="1800" b="1" noProof="0" dirty="0">
                <a:solidFill>
                  <a:srgbClr val="000000"/>
                </a:solidFill>
                <a:latin typeface="Open Sans"/>
                <a:ea typeface="Open Sans"/>
                <a:cs typeface="Open Sans"/>
                <a:sym typeface="Open Sans"/>
              </a:rPr>
              <a:t>mesures concrètes</a:t>
            </a:r>
            <a:r>
              <a:rPr lang="fr-CA" sz="1800" noProof="0" dirty="0">
                <a:solidFill>
                  <a:srgbClr val="000000"/>
                </a:solidFill>
                <a:latin typeface="Open Sans"/>
                <a:ea typeface="Open Sans"/>
                <a:cs typeface="Open Sans"/>
                <a:sym typeface="Open Sans"/>
              </a:rPr>
              <a:t>. Réfléchissez à la mesure que vous demandez à votre auditoire (et à vous-même) de prendre aujourd’hui pour aider à décoloniser le milieu clinique ou d’apprentissage. </a:t>
            </a: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CA" sz="1200" noProof="0" dirty="0">
                <a:latin typeface="Cambria"/>
                <a:ea typeface="Cambria"/>
                <a:cs typeface="Cambria"/>
                <a:sym typeface="Cambria"/>
              </a:rPr>
              <a:t> Pour offrir des soins adaptés à la culture, il faut :</a:t>
            </a:r>
            <a:endParaRPr lang="fr-CA" noProof="0" dirty="0"/>
          </a:p>
          <a:p>
            <a:pPr marL="342900" marR="0" lvl="0" indent="-311150" algn="l" defTabSz="914400" rtl="0" eaLnBrk="1" fontAlgn="auto" latinLnBrk="0" hangingPunct="1">
              <a:lnSpc>
                <a:spcPct val="100000"/>
              </a:lnSpc>
              <a:spcBef>
                <a:spcPts val="0"/>
              </a:spcBef>
              <a:spcAft>
                <a:spcPts val="0"/>
              </a:spcAft>
              <a:buClr>
                <a:schemeClr val="dk1"/>
              </a:buClr>
              <a:buSzPts val="500"/>
              <a:buFont typeface="Noto Sans Symbols"/>
              <a:buChar char="∙"/>
              <a:tabLst/>
              <a:defRPr/>
            </a:pPr>
            <a:r>
              <a:rPr lang="fr-CA" sz="1200" noProof="0" dirty="0">
                <a:latin typeface="Cambria"/>
                <a:ea typeface="Cambria"/>
                <a:cs typeface="Cambria"/>
                <a:sym typeface="Cambria"/>
              </a:rPr>
              <a:t>établir un </a:t>
            </a:r>
            <a:r>
              <a:rPr lang="fr-CA" sz="1200" noProof="0" dirty="0">
                <a:latin typeface="Open Sans"/>
                <a:ea typeface="Open Sans"/>
                <a:cs typeface="Open Sans"/>
                <a:sym typeface="Open Sans"/>
              </a:rPr>
              <a:t>lien de confiance avec les </a:t>
            </a:r>
            <a:r>
              <a:rPr lang="fr-CA" sz="1200" noProof="0" dirty="0" err="1">
                <a:latin typeface="Open Sans"/>
                <a:ea typeface="Open Sans"/>
                <a:cs typeface="Open Sans"/>
                <a:sym typeface="Open Sans"/>
              </a:rPr>
              <a:t>patient·es</a:t>
            </a:r>
            <a:r>
              <a:rPr lang="fr-CA" sz="1200" noProof="0" dirty="0">
                <a:latin typeface="Open Sans"/>
                <a:ea typeface="Open Sans"/>
                <a:cs typeface="Open Sans"/>
                <a:sym typeface="Open Sans"/>
              </a:rPr>
              <a:t> autochtones et reconnaître </a:t>
            </a:r>
            <a:r>
              <a:rPr lang="fr-CA" noProof="0" dirty="0">
                <a:effectLst/>
              </a:rPr>
              <a:t>l’incidence des conditions socioéconomiques, de l’histoire et des politiques </a:t>
            </a:r>
            <a:r>
              <a:rPr lang="fr-CA" noProof="0" dirty="0">
                <a:latin typeface="Open Sans"/>
                <a:ea typeface="Open Sans"/>
                <a:cs typeface="Open Sans"/>
                <a:sym typeface="Open Sans"/>
              </a:rPr>
              <a:t>sur la santé;</a:t>
            </a:r>
            <a:endParaRPr lang="fr-CA" noProof="0" dirty="0"/>
          </a:p>
          <a:p>
            <a:pPr marL="342900" marR="0" lvl="0" indent="-311150" algn="l" rtl="0">
              <a:lnSpc>
                <a:spcPct val="100000"/>
              </a:lnSpc>
              <a:spcBef>
                <a:spcPts val="0"/>
              </a:spcBef>
              <a:spcAft>
                <a:spcPts val="0"/>
              </a:spcAft>
              <a:buClr>
                <a:schemeClr val="dk1"/>
              </a:buClr>
              <a:buSzPts val="500"/>
              <a:buFont typeface="Noto Sans Symbols"/>
              <a:buChar char="∙"/>
            </a:pPr>
            <a:r>
              <a:rPr lang="fr-CA" noProof="0" dirty="0">
                <a:effectLst/>
              </a:rPr>
              <a:t>faire preuve de respect à l’égard des croyances, des comportements et des valeurs de la personne traitée</a:t>
            </a:r>
            <a:r>
              <a:rPr lang="fr-CA" sz="1200" noProof="0" dirty="0">
                <a:latin typeface="Cambria"/>
                <a:ea typeface="Cambria"/>
                <a:cs typeface="Cambria"/>
                <a:sym typeface="Cambria"/>
              </a:rPr>
              <a:t>;</a:t>
            </a:r>
          </a:p>
          <a:p>
            <a:pPr marL="342900" marR="0" lvl="0" indent="-311150" algn="l" defTabSz="914400" rtl="0" eaLnBrk="1" fontAlgn="auto" latinLnBrk="0" hangingPunct="1">
              <a:lnSpc>
                <a:spcPct val="100000"/>
              </a:lnSpc>
              <a:spcBef>
                <a:spcPts val="0"/>
              </a:spcBef>
              <a:spcAft>
                <a:spcPts val="0"/>
              </a:spcAft>
              <a:buClr>
                <a:schemeClr val="dk1"/>
              </a:buClr>
              <a:buSzPts val="500"/>
              <a:buFont typeface="Noto Sans Symbols"/>
              <a:buChar char="∙"/>
              <a:tabLst/>
              <a:defRPr/>
            </a:pPr>
            <a:r>
              <a:rPr lang="fr-CA" noProof="0" dirty="0">
                <a:effectLst/>
              </a:rPr>
              <a:t>veiller à ce que la personne traitée participe </a:t>
            </a:r>
            <a:r>
              <a:rPr lang="fr-CA" noProof="0" dirty="0"/>
              <a:t>à la prise de décisions</a:t>
            </a:r>
            <a:r>
              <a:rPr lang="fr-CA" sz="1200" noProof="0" dirty="0">
                <a:latin typeface="Open Sans"/>
                <a:ea typeface="Open Sans"/>
                <a:cs typeface="Open Sans"/>
                <a:sym typeface="Open Sans"/>
              </a:rPr>
              <a:t>.</a:t>
            </a:r>
            <a:endParaRPr lang="fr-CA" noProof="0" dirty="0"/>
          </a:p>
          <a:p>
            <a:pPr marL="457200" marR="0" lvl="0" indent="-228600" algn="l" rtl="0">
              <a:lnSpc>
                <a:spcPct val="100000"/>
              </a:lnSpc>
              <a:spcBef>
                <a:spcPts val="0"/>
              </a:spcBef>
              <a:spcAft>
                <a:spcPts val="0"/>
              </a:spcAft>
              <a:buSzPts val="1400"/>
              <a:buNone/>
            </a:pPr>
            <a:endParaRPr lang="fr-CA" noProof="0" dirty="0"/>
          </a:p>
        </p:txBody>
      </p:sp>
      <p:sp>
        <p:nvSpPr>
          <p:cNvPr id="474" name="Google Shape;47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f38dd33a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1f38dd33a8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CA" noProof="0" dirty="0"/>
              <a:t>Services de navigation autochtone pour soutenir les </a:t>
            </a:r>
            <a:r>
              <a:rPr lang="fr-CA" noProof="0" dirty="0" err="1"/>
              <a:t>patient·es</a:t>
            </a:r>
            <a:r>
              <a:rPr lang="fr-CA" noProof="0" dirty="0"/>
              <a:t> autochtones ainsi que leur famille dans leur parcours en santé. En partenariat avec De </a:t>
            </a:r>
            <a:r>
              <a:rPr lang="fr-CA" noProof="0" dirty="0" err="1"/>
              <a:t>dwa</a:t>
            </a:r>
            <a:r>
              <a:rPr lang="fr-CA" noProof="0" dirty="0"/>
              <a:t> da </a:t>
            </a:r>
            <a:r>
              <a:rPr lang="fr-CA" noProof="0" dirty="0" err="1"/>
              <a:t>dehs</a:t>
            </a:r>
            <a:r>
              <a:rPr lang="fr-CA" noProof="0" dirty="0"/>
              <a:t> </a:t>
            </a:r>
            <a:r>
              <a:rPr lang="fr-CA" noProof="0" dirty="0" err="1"/>
              <a:t>nye</a:t>
            </a:r>
            <a:r>
              <a:rPr lang="fr-CA" noProof="0" dirty="0"/>
              <a:t>&gt;s, les navigateurs et navigatrices autochtones appuie les </a:t>
            </a:r>
            <a:r>
              <a:rPr lang="fr-CA" noProof="0" dirty="0" err="1"/>
              <a:t>patient·es</a:t>
            </a:r>
            <a:r>
              <a:rPr lang="fr-CA" noProof="0" dirty="0"/>
              <a:t> :</a:t>
            </a:r>
          </a:p>
          <a:p>
            <a:pPr marL="457200" lvl="1" indent="0" algn="l" rtl="0">
              <a:lnSpc>
                <a:spcPct val="100000"/>
              </a:lnSpc>
              <a:spcBef>
                <a:spcPts val="0"/>
              </a:spcBef>
              <a:spcAft>
                <a:spcPts val="0"/>
              </a:spcAft>
              <a:buClr>
                <a:schemeClr val="dk1"/>
              </a:buClr>
              <a:buSzPts val="1100"/>
              <a:buFont typeface="Arial"/>
              <a:buNone/>
            </a:pPr>
            <a:r>
              <a:rPr lang="fr-CA" noProof="0" dirty="0"/>
              <a:t>• en leur fournissant du soutien lors de leurs visites à la clinique;</a:t>
            </a:r>
          </a:p>
          <a:p>
            <a:pPr marL="457200" lvl="1" indent="0" algn="l" rtl="0">
              <a:lnSpc>
                <a:spcPct val="100000"/>
              </a:lnSpc>
              <a:spcBef>
                <a:spcPts val="0"/>
              </a:spcBef>
              <a:spcAft>
                <a:spcPts val="0"/>
              </a:spcAft>
              <a:buClr>
                <a:schemeClr val="dk1"/>
              </a:buClr>
              <a:buSzPts val="1100"/>
              <a:buFont typeface="Arial"/>
              <a:buNone/>
            </a:pPr>
            <a:r>
              <a:rPr lang="fr-CA" noProof="0" dirty="0"/>
              <a:t>• en les aidant, ainsi que leur famille, à communiquer avec les membres de leur équipe de soins de santé, comme le personnel infirmier et les médecins;</a:t>
            </a:r>
          </a:p>
          <a:p>
            <a:pPr marL="457200" lvl="1" indent="0" algn="l" rtl="0">
              <a:lnSpc>
                <a:spcPct val="100000"/>
              </a:lnSpc>
              <a:spcBef>
                <a:spcPts val="0"/>
              </a:spcBef>
              <a:spcAft>
                <a:spcPts val="0"/>
              </a:spcAft>
              <a:buClr>
                <a:schemeClr val="dk1"/>
              </a:buClr>
              <a:buSzPts val="1100"/>
              <a:buFont typeface="Arial"/>
              <a:buNone/>
            </a:pPr>
            <a:r>
              <a:rPr lang="fr-CA" noProof="0" dirty="0"/>
              <a:t>• en organisant des services de traduction langagière et culturelle;</a:t>
            </a:r>
          </a:p>
          <a:p>
            <a:pPr marL="457200" lvl="1" indent="0" algn="l" rtl="0">
              <a:lnSpc>
                <a:spcPct val="100000"/>
              </a:lnSpc>
              <a:spcBef>
                <a:spcPts val="0"/>
              </a:spcBef>
              <a:spcAft>
                <a:spcPts val="0"/>
              </a:spcAft>
              <a:buClr>
                <a:schemeClr val="dk1"/>
              </a:buClr>
              <a:buSzPts val="1100"/>
              <a:buFont typeface="Arial"/>
              <a:buNone/>
            </a:pPr>
            <a:r>
              <a:rPr lang="fr-CA" noProof="0" dirty="0"/>
              <a:t>• en les aidant à entrer en contact avec des spécialistes de la guérison autochtone traditionnelle. </a:t>
            </a:r>
          </a:p>
          <a:p>
            <a:pPr marL="0" lvl="0" indent="0" algn="l" rtl="0">
              <a:lnSpc>
                <a:spcPct val="100000"/>
              </a:lnSpc>
              <a:spcBef>
                <a:spcPts val="0"/>
              </a:spcBef>
              <a:spcAft>
                <a:spcPts val="0"/>
              </a:spcAft>
              <a:buClr>
                <a:schemeClr val="dk1"/>
              </a:buClr>
              <a:buSzPts val="1100"/>
              <a:buFont typeface="Arial"/>
              <a:buNone/>
            </a:pPr>
            <a:r>
              <a:rPr lang="fr-CA" noProof="0" dirty="0"/>
              <a:t>Notre service de navigation autochtone est offert aux </a:t>
            </a:r>
            <a:r>
              <a:rPr lang="fr-CA" noProof="0" dirty="0" err="1"/>
              <a:t>patient·es</a:t>
            </a:r>
            <a:r>
              <a:rPr lang="fr-CA" noProof="0" dirty="0"/>
              <a:t> ainsi qu’aux membres de leur famille qui se </a:t>
            </a:r>
            <a:r>
              <a:rPr lang="fr-CA" b="0" i="0" noProof="0" dirty="0">
                <a:solidFill>
                  <a:srgbClr val="333333"/>
                </a:solidFill>
                <a:effectLst/>
                <a:latin typeface="Noto Sans" panose="020B0502040504020204" pitchFamily="34" charset="0"/>
              </a:rPr>
              <a:t>déclarent d’ascendance autochtone ou</a:t>
            </a:r>
            <a:r>
              <a:rPr lang="fr-CA" noProof="0" dirty="0"/>
              <a:t> qui font faire partie d’une famille autochtone.</a:t>
            </a:r>
          </a:p>
        </p:txBody>
      </p:sp>
      <p:sp>
        <p:nvSpPr>
          <p:cNvPr id="488" name="Google Shape;488;g1f38dd33a8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f38dd33a8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f38dd33a89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highlight>
                  <a:srgbClr val="00FFFF"/>
                </a:highlight>
              </a:rPr>
              <a:t>De </a:t>
            </a:r>
            <a:r>
              <a:rPr lang="fr-CA" noProof="0" dirty="0" err="1">
                <a:highlight>
                  <a:srgbClr val="00FFFF"/>
                </a:highlight>
              </a:rPr>
              <a:t>dwa</a:t>
            </a:r>
            <a:r>
              <a:rPr lang="fr-CA" noProof="0" dirty="0">
                <a:highlight>
                  <a:srgbClr val="00FFFF"/>
                </a:highlight>
              </a:rPr>
              <a:t> da </a:t>
            </a:r>
            <a:r>
              <a:rPr lang="fr-CA" noProof="0" dirty="0" err="1">
                <a:highlight>
                  <a:srgbClr val="00FFFF"/>
                </a:highlight>
              </a:rPr>
              <a:t>dehs</a:t>
            </a:r>
            <a:r>
              <a:rPr lang="fr-CA" noProof="0" dirty="0">
                <a:highlight>
                  <a:srgbClr val="00FFFF"/>
                </a:highlight>
              </a:rPr>
              <a:t> </a:t>
            </a:r>
            <a:r>
              <a:rPr lang="fr-CA" noProof="0" dirty="0" err="1">
                <a:highlight>
                  <a:srgbClr val="00FFFF"/>
                </a:highlight>
              </a:rPr>
              <a:t>nye</a:t>
            </a:r>
            <a:r>
              <a:rPr lang="fr-CA" noProof="0" dirty="0">
                <a:highlight>
                  <a:srgbClr val="00FFFF"/>
                </a:highlight>
              </a:rPr>
              <a:t>&gt;s est le centre de santé autochtone de Hamilton. Il s’agit d’un exemple de ressource qui est spécifiquement destinée aux Autochtones et qui fournit des soins adaptés à leur culture. </a:t>
            </a:r>
          </a:p>
          <a:p>
            <a:pPr marL="0" lvl="0" indent="0" algn="l" rtl="0">
              <a:lnSpc>
                <a:spcPct val="100000"/>
              </a:lnSpc>
              <a:spcBef>
                <a:spcPts val="0"/>
              </a:spcBef>
              <a:spcAft>
                <a:spcPts val="0"/>
              </a:spcAft>
              <a:buSzPts val="1400"/>
              <a:buNone/>
            </a:pPr>
            <a:endParaRPr lang="fr-CA" noProof="0" dirty="0">
              <a:highlight>
                <a:srgbClr val="00FFFF"/>
              </a:highlight>
            </a:endParaRPr>
          </a:p>
          <a:p>
            <a:pPr marL="0" lvl="0" indent="0" algn="l" rtl="0">
              <a:lnSpc>
                <a:spcPct val="100000"/>
              </a:lnSpc>
              <a:spcBef>
                <a:spcPts val="0"/>
              </a:spcBef>
              <a:spcAft>
                <a:spcPts val="0"/>
              </a:spcAft>
              <a:buSzPts val="1400"/>
              <a:buNone/>
            </a:pPr>
            <a:r>
              <a:rPr lang="fr-CA" noProof="0" dirty="0">
                <a:highlight>
                  <a:srgbClr val="00FFFF"/>
                </a:highlight>
              </a:rPr>
              <a:t>Vous pouvez modifier cet exemple pour ajouter des ressources ou centres de santé consacrés aux Autochtones dans votre région. </a:t>
            </a:r>
          </a:p>
        </p:txBody>
      </p:sp>
      <p:sp>
        <p:nvSpPr>
          <p:cNvPr id="495" name="Google Shape;495;g1f38dd33a89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Citation tirée du Guide d’introduction pour souligner la résilience et la force des Autochtones.</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 Les témoignages recueillis lors des audiences de la Commission de vérité et réconciliation (CVR) ont confirmé que la douleur mentale et émotionnelle subie par de nombreuses personnes ayant vécu des événements traumatisants dans les pensionnats autochtones est toujours présente. Compte tenu des antécédents de traumatismes infligés aux communautés des Premières Nations et de l’effort des missionnaires pour saper le rôle des Aînés et des guérisseurs dans le processus de guérison, une approche des soins tenant compte des traumatismes est recommandée (Assemblée des Premières Nations et Santé Canada, 2015; CVR, 2012). » </a:t>
            </a:r>
            <a:r>
              <a:rPr lang="en-US" dirty="0"/>
              <a:t>– Guide </a:t>
            </a:r>
            <a:r>
              <a:rPr lang="en-US" dirty="0" err="1"/>
              <a:t>d’introduction</a:t>
            </a:r>
            <a:r>
              <a:rPr lang="en-US" dirty="0"/>
              <a:t> à la </a:t>
            </a:r>
            <a:r>
              <a:rPr lang="en-US" dirty="0" err="1"/>
              <a:t>santé</a:t>
            </a:r>
            <a:r>
              <a:rPr lang="en-US" dirty="0"/>
              <a:t> des </a:t>
            </a:r>
            <a:r>
              <a:rPr lang="en-US" dirty="0" err="1"/>
              <a:t>Autochtones</a:t>
            </a:r>
            <a:r>
              <a:rPr lang="en-US" dirty="0"/>
              <a:t>, page 20</a:t>
            </a:r>
            <a:endParaRPr dirty="0"/>
          </a:p>
        </p:txBody>
      </p:sp>
      <p:sp>
        <p:nvSpPr>
          <p:cNvPr id="502" name="Google Shape;50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Passage </a:t>
            </a:r>
            <a:r>
              <a:rPr lang="en-US" dirty="0" err="1"/>
              <a:t>tiré</a:t>
            </a:r>
            <a:r>
              <a:rPr lang="en-US" dirty="0"/>
              <a:t> du Guide </a:t>
            </a:r>
            <a:r>
              <a:rPr lang="en-US" dirty="0" err="1"/>
              <a:t>d’introduction</a:t>
            </a:r>
            <a:r>
              <a:rPr lang="en-US" dirty="0"/>
              <a:t> à la </a:t>
            </a:r>
            <a:r>
              <a:rPr lang="en-US" dirty="0" err="1"/>
              <a:t>santé</a:t>
            </a:r>
            <a:r>
              <a:rPr lang="en-US" dirty="0"/>
              <a:t> des </a:t>
            </a:r>
            <a:r>
              <a:rPr lang="en-US" dirty="0" err="1"/>
              <a:t>Autochtones</a:t>
            </a:r>
            <a:r>
              <a:rPr lang="en-US" dirty="0"/>
              <a:t> :</a:t>
            </a:r>
            <a:endParaRPr dirty="0"/>
          </a:p>
          <a:p>
            <a:pPr marL="0" lvl="0" indent="0" algn="l" rtl="0">
              <a:lnSpc>
                <a:spcPct val="100000"/>
              </a:lnSpc>
              <a:spcBef>
                <a:spcPts val="0"/>
              </a:spcBef>
              <a:spcAft>
                <a:spcPts val="0"/>
              </a:spcAft>
              <a:buSzPts val="1400"/>
              <a:buNone/>
            </a:pPr>
            <a:r>
              <a:rPr lang="fr-FR" sz="2800" dirty="0"/>
              <a:t>« </a:t>
            </a:r>
            <a:r>
              <a:rPr lang="fr-FR" sz="2800" dirty="0" err="1"/>
              <a:t>Purkey</a:t>
            </a:r>
            <a:r>
              <a:rPr lang="fr-FR" sz="2800" dirty="0"/>
              <a:t>, Patel et Phillips (2018) ont défini cinq principes en lien avec les soins tenant compte des traumatismes afin d’orienter les cliniciens dans la prestation de soins aux patients : </a:t>
            </a:r>
          </a:p>
          <a:p>
            <a:pPr marL="0" lvl="0" indent="0" algn="l" rtl="0">
              <a:lnSpc>
                <a:spcPct val="100000"/>
              </a:lnSpc>
              <a:spcBef>
                <a:spcPts val="0"/>
              </a:spcBef>
              <a:spcAft>
                <a:spcPts val="0"/>
              </a:spcAft>
              <a:buSzPts val="1400"/>
              <a:buNone/>
            </a:pPr>
            <a:r>
              <a:rPr lang="fr-FR" sz="2800" dirty="0"/>
              <a:t>• sensibilité aux traumatismes et reconnaissance de ceux-ci (attester des traumatismes des patients); </a:t>
            </a:r>
          </a:p>
          <a:p>
            <a:pPr marL="0" lvl="0" indent="0" algn="l" rtl="0">
              <a:lnSpc>
                <a:spcPct val="100000"/>
              </a:lnSpc>
              <a:spcBef>
                <a:spcPts val="0"/>
              </a:spcBef>
              <a:spcAft>
                <a:spcPts val="0"/>
              </a:spcAft>
              <a:buSzPts val="1400"/>
              <a:buNone/>
            </a:pPr>
            <a:r>
              <a:rPr lang="fr-FR" sz="2800" dirty="0"/>
              <a:t>• sûreté et fiabilité (faire sentir aux patients qu’ils se trouvent dans un endroit sûr et reconnaître leur besoin de sécurité physique et émotionnelle); </a:t>
            </a:r>
          </a:p>
          <a:p>
            <a:pPr marL="0" lvl="0" indent="0" algn="l" rtl="0">
              <a:lnSpc>
                <a:spcPct val="100000"/>
              </a:lnSpc>
              <a:spcBef>
                <a:spcPts val="0"/>
              </a:spcBef>
              <a:spcAft>
                <a:spcPts val="0"/>
              </a:spcAft>
              <a:buSzPts val="1400"/>
              <a:buNone/>
            </a:pPr>
            <a:r>
              <a:rPr lang="fr-FR" sz="2800" dirty="0"/>
              <a:t>• choix, contrôle et collaboration (faire participer les patients au processus de guérison); </a:t>
            </a:r>
          </a:p>
          <a:p>
            <a:pPr marL="0" lvl="0" indent="0" algn="l" rtl="0">
              <a:lnSpc>
                <a:spcPct val="100000"/>
              </a:lnSpc>
              <a:spcBef>
                <a:spcPts val="0"/>
              </a:spcBef>
              <a:spcAft>
                <a:spcPts val="0"/>
              </a:spcAft>
              <a:buSzPts val="1400"/>
              <a:buNone/>
            </a:pPr>
            <a:r>
              <a:rPr lang="fr-FR" sz="2800" dirty="0"/>
              <a:t>• soins basés sur les forces et le renforcement des compétences (croire à la force et à la résilience des patients); </a:t>
            </a:r>
          </a:p>
          <a:p>
            <a:pPr marL="0" lvl="0" indent="0" algn="l" rtl="0">
              <a:lnSpc>
                <a:spcPct val="100000"/>
              </a:lnSpc>
              <a:spcBef>
                <a:spcPts val="0"/>
              </a:spcBef>
              <a:spcAft>
                <a:spcPts val="0"/>
              </a:spcAft>
              <a:buSzPts val="1400"/>
              <a:buNone/>
            </a:pPr>
            <a:r>
              <a:rPr lang="fr-FR" sz="2800" dirty="0"/>
              <a:t>• sensibilité aux enjeux culturels, historiques et sexospécifiques (intégrer des processus tenant compte de la culture, de l’ethnicité et de l’identité personnelle et sociale des patients). »</a:t>
            </a:r>
            <a:endParaRPr dirty="0"/>
          </a:p>
        </p:txBody>
      </p:sp>
      <p:sp>
        <p:nvSpPr>
          <p:cNvPr id="518" name="Google Shape;51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Vous pouvez demander aux </a:t>
            </a:r>
            <a:r>
              <a:rPr lang="fr-CA" noProof="0" dirty="0" err="1"/>
              <a:t>participant·es</a:t>
            </a:r>
            <a:r>
              <a:rPr lang="fr-CA" noProof="0" dirty="0"/>
              <a:t> de proposer des façons de mettre en œuvre chacun des principes, ou simplement afficher les pages 23 et 24 du Guide d’introduction à la santé des Autochtones et présenter </a:t>
            </a:r>
            <a:br>
              <a:rPr lang="fr-CA" noProof="0" dirty="0"/>
            </a:br>
            <a:r>
              <a:rPr lang="fr-CA" noProof="0" dirty="0"/>
              <a:t>le </a:t>
            </a:r>
            <a:r>
              <a:rPr lang="fr-CA" b="1" noProof="0" dirty="0"/>
              <a:t>Tableau 1 : Suggestions concernant la mise en œuvre de soins tenant compte des traumatismes</a:t>
            </a:r>
            <a:r>
              <a:rPr lang="fr-CA" b="0" noProof="0" dirty="0"/>
              <a:t>.</a:t>
            </a:r>
          </a:p>
          <a:p>
            <a:pPr marL="0" lvl="0" indent="0" algn="l" rtl="0">
              <a:lnSpc>
                <a:spcPct val="100000"/>
              </a:lnSpc>
              <a:spcBef>
                <a:spcPts val="0"/>
              </a:spcBef>
              <a:spcAft>
                <a:spcPts val="0"/>
              </a:spcAft>
              <a:buSzPts val="1400"/>
              <a:buNone/>
            </a:pPr>
            <a:endParaRPr lang="fr-CA" noProof="0" dirty="0"/>
          </a:p>
          <a:p>
            <a:pPr marL="0" lvl="0" indent="0" algn="l" rtl="0">
              <a:lnSpc>
                <a:spcPct val="100000"/>
              </a:lnSpc>
              <a:spcBef>
                <a:spcPts val="0"/>
              </a:spcBef>
              <a:spcAft>
                <a:spcPts val="0"/>
              </a:spcAft>
              <a:buSzPts val="1400"/>
              <a:buNone/>
            </a:pPr>
            <a:r>
              <a:rPr lang="fr-CA" noProof="0" dirty="0"/>
              <a:t>https://www.royalcollege.ca/rcsite/documents/health-policy/indigenous-health-primer-f.pdf </a:t>
            </a:r>
          </a:p>
        </p:txBody>
      </p:sp>
      <p:sp>
        <p:nvSpPr>
          <p:cNvPr id="525" name="Google Shape;525;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100"/>
              <a:buFont typeface="Arial"/>
              <a:buNone/>
            </a:pPr>
            <a:r>
              <a:rPr lang="fr-CA" sz="1100" b="1" u="none" strike="noStrike" noProof="0" dirty="0">
                <a:latin typeface="Calibri"/>
                <a:ea typeface="Calibri"/>
                <a:cs typeface="Calibri"/>
                <a:sym typeface="Calibri"/>
              </a:rPr>
              <a:t>Remarque : Voir le Guide d’animation pour les cas.</a:t>
            </a:r>
          </a:p>
          <a:p>
            <a:pPr marL="0" marR="0" lvl="0" indent="0" algn="l" rtl="0">
              <a:lnSpc>
                <a:spcPct val="107000"/>
              </a:lnSpc>
              <a:spcBef>
                <a:spcPts val="0"/>
              </a:spcBef>
              <a:spcAft>
                <a:spcPts val="0"/>
              </a:spcAft>
              <a:buClr>
                <a:schemeClr val="dk1"/>
              </a:buClr>
              <a:buSzPts val="1100"/>
              <a:buFont typeface="Arial"/>
              <a:buNone/>
            </a:pPr>
            <a:endParaRPr lang="fr-CA" sz="1100" u="none" strike="noStrike" noProof="0" dirty="0">
              <a:latin typeface="Calibri"/>
              <a:ea typeface="Calibri"/>
              <a:cs typeface="Calibri"/>
              <a:sym typeface="Calibri"/>
            </a:endParaRPr>
          </a:p>
          <a:p>
            <a:pPr marL="0" marR="0" lvl="0" indent="0" algn="l" rtl="0">
              <a:lnSpc>
                <a:spcPct val="107000"/>
              </a:lnSpc>
              <a:spcBef>
                <a:spcPts val="0"/>
              </a:spcBef>
              <a:spcAft>
                <a:spcPts val="0"/>
              </a:spcAft>
              <a:buClr>
                <a:schemeClr val="dk1"/>
              </a:buClr>
              <a:buSzPts val="1100"/>
              <a:buFont typeface="Arial"/>
              <a:buNone/>
            </a:pPr>
            <a:r>
              <a:rPr lang="fr-CA" sz="1100" u="none" strike="noStrike" noProof="0" dirty="0">
                <a:latin typeface="Calibri"/>
                <a:ea typeface="Calibri"/>
                <a:cs typeface="Calibri"/>
                <a:sym typeface="Calibri"/>
              </a:rPr>
              <a:t>Discussions de cas : </a:t>
            </a:r>
            <a:endParaRPr lang="fr-CA" noProof="0" dirty="0"/>
          </a:p>
          <a:p>
            <a:pPr marL="0" marR="0" lvl="0" indent="0" algn="l" rtl="0">
              <a:lnSpc>
                <a:spcPct val="107000"/>
              </a:lnSpc>
              <a:spcBef>
                <a:spcPts val="800"/>
              </a:spcBef>
              <a:spcAft>
                <a:spcPts val="0"/>
              </a:spcAft>
              <a:buSzPts val="1400"/>
              <a:buNone/>
            </a:pPr>
            <a:r>
              <a:rPr lang="fr-CA" sz="1100" noProof="0" dirty="0">
                <a:latin typeface="Calibri"/>
                <a:ea typeface="Calibri"/>
                <a:cs typeface="Calibri"/>
                <a:sym typeface="Calibri"/>
              </a:rPr>
              <a:t>Les cas devraient démontrer dans quelles circonstances la prestation de soins adaptés à la culture est difficile et peut échouer (p. ex., un patient autochtone peut être fermé en raison d’une méfiance de longue date causée par le mal qui a été fait, ou des obstacles qui surviennent – anamnèse, antécédents familiaux, examen physique).</a:t>
            </a:r>
            <a:endParaRPr lang="fr-CA" noProof="0" dirty="0"/>
          </a:p>
          <a:p>
            <a:pPr marL="0" lvl="0" indent="0" algn="l" rtl="0">
              <a:lnSpc>
                <a:spcPct val="100000"/>
              </a:lnSpc>
              <a:spcBef>
                <a:spcPts val="800"/>
              </a:spcBef>
              <a:spcAft>
                <a:spcPts val="0"/>
              </a:spcAft>
              <a:buSzPts val="1400"/>
              <a:buNone/>
            </a:pPr>
            <a:endParaRPr lang="fr-CA" noProof="0" dirty="0"/>
          </a:p>
        </p:txBody>
      </p:sp>
      <p:sp>
        <p:nvSpPr>
          <p:cNvPr id="532" name="Google Shape;53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8" name="Google Shape;5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highlight>
                  <a:srgbClr val="00FFFF"/>
                </a:highlight>
              </a:rPr>
              <a:t>Posez des questions sur la formation d’une alliance :</a:t>
            </a:r>
          </a:p>
          <a:p>
            <a:pPr marL="457200" lvl="0" indent="-317500" algn="l" rtl="0">
              <a:lnSpc>
                <a:spcPct val="100000"/>
              </a:lnSpc>
              <a:spcBef>
                <a:spcPts val="0"/>
              </a:spcBef>
              <a:spcAft>
                <a:spcPts val="0"/>
              </a:spcAft>
              <a:buSzPts val="1400"/>
              <a:buChar char="-"/>
            </a:pPr>
            <a:r>
              <a:rPr lang="fr-CA" noProof="0" dirty="0">
                <a:highlight>
                  <a:srgbClr val="00FFFF"/>
                </a:highlight>
              </a:rPr>
              <a:t>Quels sont les rôles d’</a:t>
            </a:r>
            <a:r>
              <a:rPr lang="fr-CA" noProof="0" dirty="0" err="1">
                <a:highlight>
                  <a:srgbClr val="00FFFF"/>
                </a:highlight>
              </a:rPr>
              <a:t>un·e</a:t>
            </a:r>
            <a:r>
              <a:rPr lang="fr-CA" noProof="0" dirty="0">
                <a:highlight>
                  <a:srgbClr val="00FFFF"/>
                </a:highlight>
              </a:rPr>
              <a:t> </a:t>
            </a:r>
            <a:r>
              <a:rPr lang="fr-CA" noProof="0" dirty="0" err="1">
                <a:highlight>
                  <a:srgbClr val="00FFFF"/>
                </a:highlight>
              </a:rPr>
              <a:t>allié·e</a:t>
            </a:r>
            <a:r>
              <a:rPr lang="fr-CA" noProof="0" dirty="0">
                <a:highlight>
                  <a:srgbClr val="00FFFF"/>
                </a:highlight>
              </a:rPr>
              <a:t>?</a:t>
            </a:r>
          </a:p>
          <a:p>
            <a:pPr marL="457200" lvl="0" indent="-317500" algn="l" rtl="0">
              <a:lnSpc>
                <a:spcPct val="100000"/>
              </a:lnSpc>
              <a:spcBef>
                <a:spcPts val="0"/>
              </a:spcBef>
              <a:spcAft>
                <a:spcPts val="0"/>
              </a:spcAft>
              <a:buSzPts val="1400"/>
              <a:buChar char="-"/>
            </a:pPr>
            <a:r>
              <a:rPr lang="fr-CA" noProof="0" dirty="0">
                <a:highlight>
                  <a:srgbClr val="00FFFF"/>
                </a:highlight>
              </a:rPr>
              <a:t>Quand doit-on s’exprimer? (lutter contre le racisme)</a:t>
            </a:r>
          </a:p>
          <a:p>
            <a:pPr marL="457200" lvl="0" indent="-317500" algn="l" rtl="0">
              <a:lnSpc>
                <a:spcPct val="100000"/>
              </a:lnSpc>
              <a:spcBef>
                <a:spcPts val="0"/>
              </a:spcBef>
              <a:spcAft>
                <a:spcPts val="0"/>
              </a:spcAft>
              <a:buSzPts val="1400"/>
              <a:buChar char="-"/>
            </a:pPr>
            <a:r>
              <a:rPr lang="fr-CA" noProof="0" dirty="0">
                <a:highlight>
                  <a:srgbClr val="00FFFF"/>
                </a:highlight>
              </a:rPr>
              <a:t>Quand doit-on aider les Autochtones à se faire entendre? Comment?</a:t>
            </a:r>
          </a:p>
          <a:p>
            <a:pPr marL="457200" lvl="0" indent="-317500" algn="l" rtl="0">
              <a:lnSpc>
                <a:spcPct val="100000"/>
              </a:lnSpc>
              <a:spcBef>
                <a:spcPts val="0"/>
              </a:spcBef>
              <a:spcAft>
                <a:spcPts val="0"/>
              </a:spcAft>
              <a:buSzPts val="1400"/>
              <a:buChar char="-"/>
            </a:pPr>
            <a:r>
              <a:rPr lang="fr-CA" noProof="0" dirty="0">
                <a:highlight>
                  <a:srgbClr val="00FFFF"/>
                </a:highlight>
              </a:rPr>
              <a:t>Quand doit-on écouter? </a:t>
            </a:r>
          </a:p>
        </p:txBody>
      </p:sp>
      <p:sp>
        <p:nvSpPr>
          <p:cNvPr id="544" name="Google Shape;54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Arial"/>
              <a:buNone/>
            </a:pPr>
            <a:r>
              <a:rPr lang="fr-CA" sz="1800" u="none" strike="noStrike" noProof="0" dirty="0">
                <a:latin typeface="Calibri"/>
                <a:ea typeface="Calibri"/>
                <a:cs typeface="Calibri"/>
                <a:sym typeface="Calibri"/>
              </a:rPr>
              <a:t>Vous pouvez aborder les points suivants :</a:t>
            </a:r>
          </a:p>
          <a:p>
            <a:pPr marL="285750" marR="0" lvl="0" indent="-285750" algn="l" defTabSz="914400" rtl="0" eaLnBrk="1" fontAlgn="auto" latinLnBrk="0" hangingPunct="1">
              <a:lnSpc>
                <a:spcPct val="107000"/>
              </a:lnSpc>
              <a:spcBef>
                <a:spcPts val="0"/>
              </a:spcBef>
              <a:spcAft>
                <a:spcPts val="0"/>
              </a:spcAft>
              <a:buClr>
                <a:schemeClr val="dk1"/>
              </a:buClr>
              <a:buSzPts val="1800"/>
              <a:buFont typeface="Arial"/>
              <a:buChar char="•"/>
              <a:tabLst/>
              <a:defRPr/>
            </a:pPr>
            <a:r>
              <a:rPr lang="fr-CA" sz="1800" noProof="0" dirty="0">
                <a:sym typeface="Calibri"/>
              </a:rPr>
              <a:t>Rôle de la personne responsable de l’animation.</a:t>
            </a:r>
          </a:p>
          <a:p>
            <a:pPr marL="285750" marR="0" lvl="0" indent="-285750" algn="l" rtl="0">
              <a:lnSpc>
                <a:spcPct val="107000"/>
              </a:lnSpc>
              <a:spcBef>
                <a:spcPts val="0"/>
              </a:spcBef>
              <a:spcAft>
                <a:spcPts val="0"/>
              </a:spcAft>
              <a:buClr>
                <a:schemeClr val="dk1"/>
              </a:buClr>
              <a:buSzPts val="1800"/>
              <a:buFont typeface="Arial"/>
              <a:buChar char="•"/>
            </a:pPr>
            <a:r>
              <a:rPr lang="fr-CA" sz="1800" u="none" strike="noStrike" noProof="0" dirty="0">
                <a:latin typeface="Calibri"/>
                <a:ea typeface="Calibri"/>
                <a:cs typeface="Calibri"/>
                <a:sym typeface="Calibri"/>
              </a:rPr>
              <a:t>Celle-ci prend la parole et s’exprime en son propre nom et non celui de l’ensemble des Autochtones.</a:t>
            </a:r>
            <a:endParaRPr lang="fr-CA" noProof="0" dirty="0"/>
          </a:p>
          <a:p>
            <a:pPr marL="285750" marR="0" lvl="0" indent="-285750" algn="l" rtl="0">
              <a:lnSpc>
                <a:spcPct val="107000"/>
              </a:lnSpc>
              <a:spcBef>
                <a:spcPts val="800"/>
              </a:spcBef>
              <a:spcAft>
                <a:spcPts val="0"/>
              </a:spcAft>
              <a:buClr>
                <a:schemeClr val="dk1"/>
              </a:buClr>
              <a:buSzPts val="1800"/>
              <a:buFont typeface="Arial"/>
              <a:buChar char="•"/>
            </a:pPr>
            <a:r>
              <a:rPr lang="fr-CA" sz="1800" u="none" strike="noStrike" noProof="0" dirty="0">
                <a:latin typeface="Calibri"/>
                <a:ea typeface="Calibri"/>
                <a:cs typeface="Calibri"/>
                <a:sym typeface="Calibri"/>
              </a:rPr>
              <a:t>Confidentialité, respect du cercle.</a:t>
            </a:r>
            <a:endParaRPr lang="fr-CA" noProof="0"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SzPts val="1400"/>
              <a:buNone/>
            </a:pPr>
            <a:r>
              <a:rPr lang="en-US" b="0" i="0" dirty="0">
                <a:solidFill>
                  <a:srgbClr val="333333"/>
                </a:solidFill>
                <a:latin typeface="Arial"/>
                <a:ea typeface="Arial"/>
                <a:cs typeface="Arial"/>
                <a:sym typeface="Arial"/>
              </a:rPr>
              <a:t>Nixon, S.A. The coin model of privilege and critical allyship: implications for health. </a:t>
            </a:r>
            <a:r>
              <a:rPr lang="en-US" b="0" i="1" dirty="0">
                <a:solidFill>
                  <a:srgbClr val="333333"/>
                </a:solidFill>
                <a:latin typeface="Arial"/>
                <a:ea typeface="Arial"/>
                <a:cs typeface="Arial"/>
                <a:sym typeface="Arial"/>
              </a:rPr>
              <a:t>BMC Public Health</a:t>
            </a:r>
            <a:r>
              <a:rPr lang="en-US" b="0" i="0" dirty="0">
                <a:solidFill>
                  <a:srgbClr val="333333"/>
                </a:solidFill>
                <a:latin typeface="Arial"/>
                <a:ea typeface="Arial"/>
                <a:cs typeface="Arial"/>
                <a:sym typeface="Arial"/>
              </a:rPr>
              <a:t> </a:t>
            </a:r>
            <a:r>
              <a:rPr lang="en-US" b="1" i="0" dirty="0">
                <a:solidFill>
                  <a:srgbClr val="333333"/>
                </a:solidFill>
                <a:latin typeface="Arial"/>
                <a:ea typeface="Arial"/>
                <a:cs typeface="Arial"/>
                <a:sym typeface="Arial"/>
              </a:rPr>
              <a:t>19</a:t>
            </a:r>
            <a:r>
              <a:rPr lang="en-US" b="0" i="0" dirty="0">
                <a:solidFill>
                  <a:srgbClr val="333333"/>
                </a:solidFill>
                <a:latin typeface="Arial"/>
                <a:ea typeface="Arial"/>
                <a:cs typeface="Arial"/>
                <a:sym typeface="Arial"/>
              </a:rPr>
              <a:t>, 1637 (2019). https://doi.org/10.1186/s12889-019-7884-9.</a:t>
            </a:r>
            <a:endParaRPr lang="en-US" dirty="0"/>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i="0" dirty="0">
              <a:solidFill>
                <a:srgbClr val="4D5156"/>
              </a:solidFill>
              <a:effectLst/>
              <a:latin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0" dirty="0">
                <a:solidFill>
                  <a:srgbClr val="4D5156"/>
                </a:solidFill>
                <a:effectLst/>
                <a:latin typeface="arial" panose="020B0604020202020204" pitchFamily="34" charset="0"/>
              </a:rPr>
              <a:t>Version française : </a:t>
            </a:r>
            <a:r>
              <a:rPr lang="en-US" b="0" i="0" dirty="0">
                <a:solidFill>
                  <a:srgbClr val="333333"/>
                </a:solidFill>
                <a:latin typeface="Arial"/>
                <a:ea typeface="Arial"/>
                <a:cs typeface="Arial"/>
                <a:sym typeface="Arial"/>
              </a:rPr>
              <a:t>Nixon, S.A. </a:t>
            </a:r>
            <a:r>
              <a:rPr lang="fr-FR" b="0" i="0" dirty="0">
                <a:solidFill>
                  <a:srgbClr val="4D5156"/>
                </a:solidFill>
                <a:effectLst/>
                <a:latin typeface="arial" panose="020B0604020202020204" pitchFamily="34" charset="0"/>
              </a:rPr>
              <a:t>Le </a:t>
            </a:r>
            <a:r>
              <a:rPr lang="fr-FR" b="0" i="0" dirty="0">
                <a:solidFill>
                  <a:srgbClr val="5F6368"/>
                </a:solidFill>
                <a:effectLst/>
                <a:latin typeface="arial" panose="020B0604020202020204" pitchFamily="34" charset="0"/>
              </a:rPr>
              <a:t>Modèle de la médaille, de privilège et de l’alliance critique</a:t>
            </a:r>
            <a:r>
              <a:rPr lang="fr-FR" b="0" i="0" dirty="0">
                <a:solidFill>
                  <a:srgbClr val="4D5156"/>
                </a:solidFill>
                <a:effectLst/>
                <a:latin typeface="arial" panose="020B0604020202020204" pitchFamily="34" charset="0"/>
              </a:rPr>
              <a:t> : Implications pour la santé. https://rehab.queensu.ca/source/Research/SN/Accessible-French-Coin-Model-Article-PDF-Taggings.pdf</a:t>
            </a:r>
            <a:endParaRPr lang="fr-FR" dirty="0"/>
          </a:p>
          <a:p>
            <a:pPr marL="0" marR="0" lvl="0" indent="-228600" algn="l" rtl="0">
              <a:lnSpc>
                <a:spcPct val="100000"/>
              </a:lnSpc>
              <a:spcBef>
                <a:spcPts val="0"/>
              </a:spcBef>
              <a:spcAft>
                <a:spcPts val="0"/>
              </a:spcAft>
              <a:buSzPts val="1400"/>
              <a:buNone/>
            </a:pPr>
            <a:endParaRPr dirty="0"/>
          </a:p>
        </p:txBody>
      </p:sp>
      <p:sp>
        <p:nvSpPr>
          <p:cNvPr id="551" name="Google Shape;551;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b="0" i="0" noProof="0" dirty="0">
                <a:solidFill>
                  <a:srgbClr val="333333"/>
                </a:solidFill>
                <a:latin typeface="Georgia"/>
                <a:ea typeface="Georgia"/>
                <a:cs typeface="Georgia"/>
                <a:sym typeface="Georgia"/>
              </a:rPr>
              <a:t>Remarque : Les quatre prochaines diapositives sont fondées sur le travail de </a:t>
            </a:r>
            <a:r>
              <a:rPr lang="fr-CA" b="0" i="0" noProof="0" dirty="0" err="1">
                <a:solidFill>
                  <a:srgbClr val="333333"/>
                </a:solidFill>
                <a:latin typeface="Georgia"/>
                <a:ea typeface="Georgia"/>
                <a:cs typeface="Georgia"/>
                <a:sym typeface="Georgia"/>
              </a:rPr>
              <a:t>Stephanie</a:t>
            </a:r>
            <a:r>
              <a:rPr lang="fr-CA" b="0" i="0" noProof="0" dirty="0">
                <a:solidFill>
                  <a:srgbClr val="333333"/>
                </a:solidFill>
                <a:latin typeface="Georgia"/>
                <a:ea typeface="Georgia"/>
                <a:cs typeface="Georgia"/>
                <a:sym typeface="Georgia"/>
              </a:rPr>
              <a:t> Nixon et se veulent une explication simplifiée du Modèle de la médaille, </a:t>
            </a:r>
            <a:r>
              <a:rPr lang="fr-CA" b="0" i="0" noProof="0" dirty="0">
                <a:solidFill>
                  <a:srgbClr val="5F6368"/>
                </a:solidFill>
                <a:effectLst/>
                <a:latin typeface="arial" panose="020B0604020202020204" pitchFamily="34" charset="0"/>
              </a:rPr>
              <a:t>de privilège et de l’alliance critique</a:t>
            </a:r>
            <a:r>
              <a:rPr lang="fr-CA" b="0" i="0" noProof="0" dirty="0">
                <a:solidFill>
                  <a:srgbClr val="333333"/>
                </a:solidFill>
                <a:latin typeface="Georgia"/>
                <a:ea typeface="Georgia"/>
                <a:cs typeface="Georgia"/>
                <a:sym typeface="Georgia"/>
              </a:rPr>
              <a:t>. Vous devriez recommander la lecture de l’article de Nixon, «</a:t>
            </a:r>
            <a:r>
              <a:rPr lang="fr-CA" b="0" i="0" noProof="0" dirty="0">
                <a:solidFill>
                  <a:srgbClr val="4D5156"/>
                </a:solidFill>
                <a:effectLst/>
                <a:latin typeface="arial" panose="020B0604020202020204" pitchFamily="34" charset="0"/>
              </a:rPr>
              <a:t> Le </a:t>
            </a:r>
            <a:r>
              <a:rPr lang="fr-CA" b="0" i="0" noProof="0" dirty="0">
                <a:solidFill>
                  <a:srgbClr val="5F6368"/>
                </a:solidFill>
                <a:effectLst/>
                <a:latin typeface="arial" panose="020B0604020202020204" pitchFamily="34" charset="0"/>
              </a:rPr>
              <a:t>Modèle de la médaille, de privilège et de l’alliance critique</a:t>
            </a:r>
            <a:r>
              <a:rPr lang="fr-CA" b="0" i="0" noProof="0" dirty="0">
                <a:solidFill>
                  <a:srgbClr val="4D5156"/>
                </a:solidFill>
                <a:effectLst/>
                <a:latin typeface="arial" panose="020B0604020202020204" pitchFamily="34" charset="0"/>
              </a:rPr>
              <a:t> : Implications pour la santé »</a:t>
            </a:r>
            <a:r>
              <a:rPr lang="fr-CA" b="0" i="0" noProof="0" dirty="0">
                <a:solidFill>
                  <a:srgbClr val="333333"/>
                </a:solidFill>
                <a:latin typeface="Arial"/>
                <a:ea typeface="Arial"/>
                <a:cs typeface="Arial"/>
                <a:sym typeface="Arial"/>
              </a:rPr>
              <a:t> afin d’approfondir le sujet.</a:t>
            </a:r>
            <a:endParaRPr lang="fr-CA" b="0" i="0" noProof="0" dirty="0">
              <a:solidFill>
                <a:srgbClr val="333333"/>
              </a:solidFill>
              <a:latin typeface="Georgia"/>
              <a:ea typeface="Georgia"/>
              <a:cs typeface="Georgia"/>
              <a:sym typeface="Georgia"/>
            </a:endParaRPr>
          </a:p>
          <a:p>
            <a:pPr marL="0" lvl="0" indent="0" algn="l" rtl="0">
              <a:lnSpc>
                <a:spcPct val="100000"/>
              </a:lnSpc>
              <a:spcBef>
                <a:spcPts val="0"/>
              </a:spcBef>
              <a:spcAft>
                <a:spcPts val="0"/>
              </a:spcAft>
              <a:buSzPts val="1400"/>
              <a:buNone/>
            </a:pPr>
            <a:endParaRPr lang="fr-CA" b="0" i="0" noProof="0" dirty="0">
              <a:solidFill>
                <a:srgbClr val="333333"/>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fr-CA" noProof="0" dirty="0"/>
              <a:t>« Dans le Modèle de la médaille, chaque système d’inégalité est conceptualisé comme une médaille. Les médailles ne reflètent pas le comportement individuel de bonnes ou de mauvaises personnes. Ce sont plutôt des normes ou des structures au niveau de la société qui donnent des avantages ou des désavantages, que les individus le veuillent ou non, voire qu’ils en soient même conscients. Chaque médaille représente un système différent d’inégalité. </a:t>
            </a:r>
          </a:p>
          <a:p>
            <a:pPr marL="0" lvl="0" indent="0" algn="l" rtl="0">
              <a:lnSpc>
                <a:spcPct val="100000"/>
              </a:lnSpc>
              <a:spcBef>
                <a:spcPts val="0"/>
              </a:spcBef>
              <a:spcAft>
                <a:spcPts val="0"/>
              </a:spcAft>
              <a:buSzPts val="1400"/>
              <a:buNone/>
            </a:pPr>
            <a:endParaRPr lang="fr-CA" b="0" i="0" noProof="0" dirty="0">
              <a:solidFill>
                <a:srgbClr val="333333"/>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fr-CA" noProof="0" dirty="0"/>
              <a:t>Ces structures sociales, ou médailles, procurent un avantage ou un désavantage non mérité selon la relation de chacun à ce système particulier d’inégalité. »</a:t>
            </a:r>
          </a:p>
          <a:p>
            <a:pPr marL="0" marR="0" lvl="0" indent="0" algn="l" rtl="0">
              <a:lnSpc>
                <a:spcPct val="100000"/>
              </a:lnSpc>
              <a:spcBef>
                <a:spcPts val="0"/>
              </a:spcBef>
              <a:spcAft>
                <a:spcPts val="0"/>
              </a:spcAft>
              <a:buClr>
                <a:srgbClr val="000000"/>
              </a:buClr>
              <a:buSzPts val="1400"/>
              <a:buFont typeface="Arial"/>
              <a:buNone/>
            </a:pPr>
            <a:endParaRPr lang="fr-CA" b="0" i="0" noProof="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CA" b="0" i="0" noProof="0" dirty="0">
                <a:solidFill>
                  <a:srgbClr val="333333"/>
                </a:solidFill>
                <a:latin typeface="Arial"/>
                <a:ea typeface="Arial"/>
                <a:cs typeface="Arial"/>
                <a:sym typeface="Arial"/>
              </a:rPr>
              <a:t>Nixon, S.A. The coin model of </a:t>
            </a:r>
            <a:r>
              <a:rPr lang="fr-CA" b="0" i="0" noProof="0" dirty="0" err="1">
                <a:solidFill>
                  <a:srgbClr val="333333"/>
                </a:solidFill>
                <a:latin typeface="Arial"/>
                <a:ea typeface="Arial"/>
                <a:cs typeface="Arial"/>
                <a:sym typeface="Arial"/>
              </a:rPr>
              <a:t>privilege</a:t>
            </a:r>
            <a:r>
              <a:rPr lang="fr-CA" b="0" i="0" noProof="0" dirty="0">
                <a:solidFill>
                  <a:srgbClr val="333333"/>
                </a:solidFill>
                <a:latin typeface="Arial"/>
                <a:ea typeface="Arial"/>
                <a:cs typeface="Arial"/>
                <a:sym typeface="Arial"/>
              </a:rPr>
              <a:t> and </a:t>
            </a:r>
            <a:r>
              <a:rPr lang="fr-CA" b="0" i="0" noProof="0" dirty="0" err="1">
                <a:solidFill>
                  <a:srgbClr val="333333"/>
                </a:solidFill>
                <a:latin typeface="Arial"/>
                <a:ea typeface="Arial"/>
                <a:cs typeface="Arial"/>
                <a:sym typeface="Arial"/>
              </a:rPr>
              <a:t>critical</a:t>
            </a:r>
            <a:r>
              <a:rPr lang="fr-CA" b="0" i="0" noProof="0" dirty="0">
                <a:solidFill>
                  <a:srgbClr val="333333"/>
                </a:solidFill>
                <a:latin typeface="Arial"/>
                <a:ea typeface="Arial"/>
                <a:cs typeface="Arial"/>
                <a:sym typeface="Arial"/>
              </a:rPr>
              <a:t> </a:t>
            </a:r>
            <a:r>
              <a:rPr lang="fr-CA" b="0" i="0" noProof="0" dirty="0" err="1">
                <a:solidFill>
                  <a:srgbClr val="333333"/>
                </a:solidFill>
                <a:latin typeface="Arial"/>
                <a:ea typeface="Arial"/>
                <a:cs typeface="Arial"/>
                <a:sym typeface="Arial"/>
              </a:rPr>
              <a:t>allyship</a:t>
            </a:r>
            <a:r>
              <a:rPr lang="fr-CA" b="0" i="0" noProof="0" dirty="0">
                <a:solidFill>
                  <a:srgbClr val="333333"/>
                </a:solidFill>
                <a:latin typeface="Arial"/>
                <a:ea typeface="Arial"/>
                <a:cs typeface="Arial"/>
                <a:sym typeface="Arial"/>
              </a:rPr>
              <a:t>: implications for </a:t>
            </a:r>
            <a:r>
              <a:rPr lang="fr-CA" b="0" i="0" noProof="0" dirty="0" err="1">
                <a:solidFill>
                  <a:srgbClr val="333333"/>
                </a:solidFill>
                <a:latin typeface="Arial"/>
                <a:ea typeface="Arial"/>
                <a:cs typeface="Arial"/>
                <a:sym typeface="Arial"/>
              </a:rPr>
              <a:t>health</a:t>
            </a:r>
            <a:r>
              <a:rPr lang="fr-CA" b="0" i="0" noProof="0" dirty="0">
                <a:solidFill>
                  <a:srgbClr val="4D5156"/>
                </a:solidFill>
                <a:effectLst/>
                <a:latin typeface="arial" panose="020B0604020202020204" pitchFamily="34" charset="0"/>
              </a:rPr>
              <a:t>. </a:t>
            </a:r>
            <a:r>
              <a:rPr lang="fr-CA" b="0" i="1" noProof="0" dirty="0">
                <a:solidFill>
                  <a:srgbClr val="4D5156"/>
                </a:solidFill>
                <a:effectLst/>
                <a:latin typeface="arial" panose="020B0604020202020204" pitchFamily="34" charset="0"/>
              </a:rPr>
              <a:t>BMC Public </a:t>
            </a:r>
            <a:r>
              <a:rPr lang="fr-CA" b="0" i="1" noProof="0" dirty="0" err="1">
                <a:solidFill>
                  <a:srgbClr val="4D5156"/>
                </a:solidFill>
                <a:effectLst/>
                <a:latin typeface="arial" panose="020B0604020202020204" pitchFamily="34" charset="0"/>
              </a:rPr>
              <a:t>Health</a:t>
            </a:r>
            <a:r>
              <a:rPr lang="fr-CA" b="0" i="1" noProof="0" dirty="0">
                <a:solidFill>
                  <a:srgbClr val="4D5156"/>
                </a:solidFill>
                <a:effectLst/>
                <a:latin typeface="arial" panose="020B0604020202020204" pitchFamily="34" charset="0"/>
              </a:rPr>
              <a:t> </a:t>
            </a:r>
            <a:r>
              <a:rPr lang="fr-CA" b="1" i="0" noProof="0" dirty="0">
                <a:solidFill>
                  <a:srgbClr val="4D5156"/>
                </a:solidFill>
                <a:effectLst/>
                <a:latin typeface="arial" panose="020B0604020202020204" pitchFamily="34" charset="0"/>
              </a:rPr>
              <a:t>19</a:t>
            </a:r>
            <a:r>
              <a:rPr lang="fr-CA" b="0" i="0" noProof="0" dirty="0">
                <a:solidFill>
                  <a:srgbClr val="4D5156"/>
                </a:solidFill>
                <a:effectLst/>
                <a:latin typeface="arial" panose="020B0604020202020204" pitchFamily="34" charset="0"/>
              </a:rPr>
              <a:t>, 1637 (2019). </a:t>
            </a:r>
            <a:r>
              <a:rPr lang="fr-CA" b="0" i="0" noProof="0" dirty="0">
                <a:solidFill>
                  <a:srgbClr val="333333"/>
                </a:solidFill>
                <a:latin typeface="Arial"/>
                <a:ea typeface="Arial"/>
                <a:cs typeface="Arial"/>
                <a:sym typeface="Arial"/>
              </a:rPr>
              <a:t>https://doi.org/10.1186/s12889-019-7884-9</a:t>
            </a:r>
            <a:endParaRPr lang="fr-CA" b="0" i="0" noProof="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fr-CA" b="0" i="0" noProof="0" dirty="0">
                <a:solidFill>
                  <a:srgbClr val="4D5156"/>
                </a:solidFill>
                <a:effectLst/>
                <a:latin typeface="arial" panose="020B0604020202020204" pitchFamily="34" charset="0"/>
              </a:rPr>
              <a:t>Version française : </a:t>
            </a:r>
            <a:r>
              <a:rPr lang="fr-CA" b="0" i="0" noProof="0" dirty="0">
                <a:solidFill>
                  <a:srgbClr val="333333"/>
                </a:solidFill>
                <a:latin typeface="Arial"/>
                <a:ea typeface="Arial"/>
                <a:cs typeface="Arial"/>
                <a:sym typeface="Arial"/>
              </a:rPr>
              <a:t>Nixon, S.A. </a:t>
            </a:r>
            <a:r>
              <a:rPr lang="fr-CA" b="0" i="0" noProof="0" dirty="0">
                <a:solidFill>
                  <a:srgbClr val="4D5156"/>
                </a:solidFill>
                <a:effectLst/>
                <a:latin typeface="arial" panose="020B0604020202020204" pitchFamily="34" charset="0"/>
              </a:rPr>
              <a:t>Le </a:t>
            </a:r>
            <a:r>
              <a:rPr lang="fr-CA" b="0" i="0" noProof="0" dirty="0">
                <a:solidFill>
                  <a:srgbClr val="5F6368"/>
                </a:solidFill>
                <a:effectLst/>
                <a:latin typeface="arial" panose="020B0604020202020204" pitchFamily="34" charset="0"/>
              </a:rPr>
              <a:t>Modèle de la médaille, de privilège et de l’alliance critique</a:t>
            </a:r>
            <a:r>
              <a:rPr lang="fr-CA" b="0" i="0" noProof="0" dirty="0">
                <a:solidFill>
                  <a:srgbClr val="4D5156"/>
                </a:solidFill>
                <a:effectLst/>
                <a:latin typeface="arial" panose="020B0604020202020204" pitchFamily="34" charset="0"/>
              </a:rPr>
              <a:t> : Implications pour la santé. https://rehab.queensu.ca/source/Research/SN/Accessible-French-Coin-Model-Article-PDF-Taggings.pdf </a:t>
            </a:r>
            <a:endParaRPr lang="fr-CA" noProof="0" dirty="0"/>
          </a:p>
          <a:p>
            <a:pPr marL="0" lvl="0" indent="0" algn="l" rtl="0">
              <a:lnSpc>
                <a:spcPct val="100000"/>
              </a:lnSpc>
              <a:spcBef>
                <a:spcPts val="0"/>
              </a:spcBef>
              <a:spcAft>
                <a:spcPts val="0"/>
              </a:spcAft>
              <a:buSzPts val="1400"/>
              <a:buNone/>
            </a:pPr>
            <a:endParaRPr lang="fr-CA" noProof="0" dirty="0"/>
          </a:p>
        </p:txBody>
      </p:sp>
      <p:sp>
        <p:nvSpPr>
          <p:cNvPr id="558" name="Google Shape;558;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33333"/>
                </a:solidFill>
                <a:latin typeface="Arial"/>
                <a:ea typeface="Arial"/>
                <a:cs typeface="Arial"/>
                <a:sym typeface="Arial"/>
              </a:rPr>
              <a:t>Nixon, S.A. The coin model of privilege and critical allyship: implications for health</a:t>
            </a:r>
            <a:r>
              <a:rPr lang="fr-FR" b="0" i="0" dirty="0">
                <a:solidFill>
                  <a:srgbClr val="4D5156"/>
                </a:solidFill>
                <a:effectLst/>
                <a:latin typeface="arial" panose="020B0604020202020204" pitchFamily="34" charset="0"/>
              </a:rPr>
              <a:t>. </a:t>
            </a:r>
            <a:r>
              <a:rPr lang="fr-FR" b="0" i="1" dirty="0">
                <a:solidFill>
                  <a:srgbClr val="4D5156"/>
                </a:solidFill>
                <a:effectLst/>
                <a:latin typeface="arial" panose="020B0604020202020204" pitchFamily="34" charset="0"/>
              </a:rPr>
              <a:t>BMC Public </a:t>
            </a:r>
            <a:r>
              <a:rPr lang="fr-FR" b="0" i="1" dirty="0" err="1">
                <a:solidFill>
                  <a:srgbClr val="4D5156"/>
                </a:solidFill>
                <a:effectLst/>
                <a:latin typeface="arial" panose="020B0604020202020204" pitchFamily="34" charset="0"/>
              </a:rPr>
              <a:t>Health</a:t>
            </a:r>
            <a:r>
              <a:rPr lang="fr-FR" b="0" i="1" dirty="0">
                <a:solidFill>
                  <a:srgbClr val="4D5156"/>
                </a:solidFill>
                <a:effectLst/>
                <a:latin typeface="arial" panose="020B0604020202020204" pitchFamily="34" charset="0"/>
              </a:rPr>
              <a:t> </a:t>
            </a:r>
            <a:r>
              <a:rPr lang="fr-FR" b="1" i="0" dirty="0">
                <a:solidFill>
                  <a:srgbClr val="4D5156"/>
                </a:solidFill>
                <a:effectLst/>
                <a:latin typeface="arial" panose="020B0604020202020204" pitchFamily="34" charset="0"/>
              </a:rPr>
              <a:t>19</a:t>
            </a:r>
            <a:r>
              <a:rPr lang="fr-FR" b="0" i="0" dirty="0">
                <a:solidFill>
                  <a:srgbClr val="4D5156"/>
                </a:solidFill>
                <a:effectLst/>
                <a:latin typeface="arial" panose="020B0604020202020204" pitchFamily="34" charset="0"/>
              </a:rPr>
              <a:t>, 1637 (2019).</a:t>
            </a:r>
            <a:r>
              <a:rPr lang="en-US" b="0" i="0" dirty="0">
                <a:solidFill>
                  <a:srgbClr val="333333"/>
                </a:solidFill>
                <a:latin typeface="Arial"/>
                <a:ea typeface="Arial"/>
                <a:cs typeface="Arial"/>
                <a:sym typeface="Arial"/>
              </a:rPr>
              <a:t> https://doi.org/10.1186/s12889-019-7884-9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333333"/>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33333"/>
                </a:solidFill>
                <a:effectLst/>
                <a:latin typeface="Arial"/>
                <a:cs typeface="Arial"/>
                <a:sym typeface="Arial"/>
              </a:rPr>
              <a:t>Version française :</a:t>
            </a:r>
            <a:r>
              <a:rPr lang="fr-FR" b="0" i="0" dirty="0">
                <a:solidFill>
                  <a:srgbClr val="4D5156"/>
                </a:solidFill>
                <a:effectLst/>
                <a:latin typeface="arial" panose="020B0604020202020204" pitchFamily="34" charset="0"/>
              </a:rPr>
              <a:t> Nixon, S.A. Le </a:t>
            </a:r>
            <a:r>
              <a:rPr lang="fr-FR" b="0" i="0" dirty="0">
                <a:solidFill>
                  <a:srgbClr val="5F6368"/>
                </a:solidFill>
                <a:effectLst/>
                <a:latin typeface="arial" panose="020B0604020202020204" pitchFamily="34" charset="0"/>
              </a:rPr>
              <a:t>Modèle de la médaille, de privilège et de l’alliance critique</a:t>
            </a:r>
            <a:r>
              <a:rPr lang="fr-FR" b="0" i="0" dirty="0">
                <a:solidFill>
                  <a:srgbClr val="4D5156"/>
                </a:solidFill>
                <a:effectLst/>
                <a:latin typeface="arial" panose="020B0604020202020204" pitchFamily="34" charset="0"/>
              </a:rPr>
              <a:t> : Implications pour la santé. https://rehab.queensu.ca/source/Research/SN/Accessible-French-Coin-Model-Article-PDF-Taggings.pdf</a:t>
            </a:r>
            <a:endParaRPr lang="fr-FR" dirty="0"/>
          </a:p>
        </p:txBody>
      </p:sp>
      <p:sp>
        <p:nvSpPr>
          <p:cNvPr id="566" name="Google Shape;566;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rgbClr val="003A5D"/>
                </a:solidFill>
                <a:latin typeface="Open Sans"/>
                <a:ea typeface="Open Sans"/>
                <a:cs typeface="Open Sans"/>
                <a:sym typeface="Open Sans"/>
              </a:rPr>
              <a:t>«</a:t>
            </a:r>
            <a:r>
              <a:rPr lang="fr-FR" dirty="0"/>
              <a:t> Une étape clé de cette pratique consiste à rejeter l’envie dangereuse et erronée de sauver les gens du côté oppression de la médaille, motivé par le sens irrationnel de l’expertise, du droit et de l’accès </a:t>
            </a:r>
            <a:r>
              <a:rPr lang="en-US" sz="1200" b="0" i="0" dirty="0">
                <a:solidFill>
                  <a:srgbClr val="003A5D"/>
                </a:solidFill>
                <a:latin typeface="Open Sans"/>
                <a:ea typeface="Open Sans"/>
                <a:cs typeface="Open Sans"/>
                <a:sym typeface="Open Sans"/>
              </a:rPr>
              <a:t>[</a:t>
            </a:r>
            <a:r>
              <a:rPr lang="en-US" sz="1200" b="0" i="0" u="sng" dirty="0">
                <a:solidFill>
                  <a:srgbClr val="003A5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49</a:t>
            </a:r>
            <a:r>
              <a:rPr lang="en-US" sz="1200" b="0" i="0" dirty="0">
                <a:solidFill>
                  <a:srgbClr val="003A5D"/>
                </a:solidFill>
                <a:latin typeface="Open Sans"/>
                <a:ea typeface="Open Sans"/>
                <a:cs typeface="Open Sans"/>
                <a:sym typeface="Open Sans"/>
              </a:rPr>
              <a:t>]. </a:t>
            </a:r>
            <a:r>
              <a:rPr lang="fr-FR" sz="1200" dirty="0">
                <a:solidFill>
                  <a:srgbClr val="003A5D"/>
                </a:solidFill>
              </a:rPr>
              <a:t>Le but de l’alliance critique est plutôt d’intervenir </a:t>
            </a:r>
            <a:r>
              <a:rPr lang="fr-FR" sz="1200" i="1" dirty="0">
                <a:solidFill>
                  <a:srgbClr val="003A5D"/>
                </a:solidFill>
              </a:rPr>
              <a:t>en solidarité avec </a:t>
            </a:r>
            <a:r>
              <a:rPr lang="fr-FR" sz="1200" dirty="0">
                <a:solidFill>
                  <a:srgbClr val="003A5D"/>
                </a:solidFill>
              </a:rPr>
              <a:t>les gens en dessous de la médaille</a:t>
            </a:r>
            <a:r>
              <a:rPr lang="en-US" sz="1200" dirty="0">
                <a:solidFill>
                  <a:srgbClr val="003A5D"/>
                </a:solidFill>
              </a:rPr>
              <a:t>. »</a:t>
            </a:r>
            <a:r>
              <a:rPr lang="en-US" sz="1200" b="0" i="0" dirty="0">
                <a:solidFill>
                  <a:srgbClr val="003A5D"/>
                </a:solidFill>
                <a:latin typeface="Open Sans"/>
                <a:ea typeface="Open Sans"/>
                <a:cs typeface="Open Sans"/>
                <a:sym typeface="Open Sans"/>
              </a:rPr>
              <a:t> </a:t>
            </a:r>
            <a:endParaRPr dirty="0"/>
          </a:p>
          <a:p>
            <a:pPr marL="0" marR="0" lvl="0" indent="0" algn="l" rtl="0">
              <a:lnSpc>
                <a:spcPct val="100000"/>
              </a:lnSpc>
              <a:spcBef>
                <a:spcPts val="0"/>
              </a:spcBef>
              <a:spcAft>
                <a:spcPts val="0"/>
              </a:spcAft>
              <a:buClr>
                <a:srgbClr val="000000"/>
              </a:buClr>
              <a:buSzPts val="1400"/>
              <a:buFont typeface="Arial"/>
              <a:buNone/>
            </a:pPr>
            <a:endParaRPr b="0" i="0" dirty="0">
              <a:solidFill>
                <a:srgbClr val="333333"/>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33333"/>
                </a:solidFill>
                <a:latin typeface="Arial"/>
                <a:ea typeface="Arial"/>
                <a:cs typeface="Arial"/>
                <a:sym typeface="Arial"/>
              </a:rPr>
              <a:t>Nixon, S.A. The coin model of privilege and critical allyship: implications for health</a:t>
            </a:r>
            <a:r>
              <a:rPr lang="fr-FR" b="0" i="0" dirty="0">
                <a:solidFill>
                  <a:srgbClr val="4D5156"/>
                </a:solidFill>
                <a:effectLst/>
                <a:latin typeface="arial" panose="020B0604020202020204" pitchFamily="34" charset="0"/>
              </a:rPr>
              <a:t>. </a:t>
            </a:r>
            <a:r>
              <a:rPr lang="fr-FR" b="0" i="1" dirty="0">
                <a:solidFill>
                  <a:srgbClr val="4D5156"/>
                </a:solidFill>
                <a:effectLst/>
                <a:latin typeface="arial" panose="020B0604020202020204" pitchFamily="34" charset="0"/>
              </a:rPr>
              <a:t>BMC Public </a:t>
            </a:r>
            <a:r>
              <a:rPr lang="fr-FR" b="0" i="1" dirty="0" err="1">
                <a:solidFill>
                  <a:srgbClr val="4D5156"/>
                </a:solidFill>
                <a:effectLst/>
                <a:latin typeface="arial" panose="020B0604020202020204" pitchFamily="34" charset="0"/>
              </a:rPr>
              <a:t>Health</a:t>
            </a:r>
            <a:r>
              <a:rPr lang="fr-FR" b="0" i="1" dirty="0">
                <a:solidFill>
                  <a:srgbClr val="4D5156"/>
                </a:solidFill>
                <a:effectLst/>
                <a:latin typeface="arial" panose="020B0604020202020204" pitchFamily="34" charset="0"/>
              </a:rPr>
              <a:t> </a:t>
            </a:r>
            <a:r>
              <a:rPr lang="fr-FR" b="1" i="0" dirty="0">
                <a:solidFill>
                  <a:srgbClr val="4D5156"/>
                </a:solidFill>
                <a:effectLst/>
                <a:latin typeface="arial" panose="020B0604020202020204" pitchFamily="34" charset="0"/>
              </a:rPr>
              <a:t>19, 1637</a:t>
            </a:r>
            <a:r>
              <a:rPr lang="fr-FR" b="0" i="0" dirty="0">
                <a:solidFill>
                  <a:srgbClr val="4D5156"/>
                </a:solidFill>
                <a:effectLst/>
                <a:latin typeface="arial" panose="020B0604020202020204" pitchFamily="34" charset="0"/>
              </a:rPr>
              <a:t> (2019).</a:t>
            </a:r>
            <a:r>
              <a:rPr lang="en-US" b="0" i="0" dirty="0">
                <a:solidFill>
                  <a:srgbClr val="333333"/>
                </a:solidFill>
                <a:latin typeface="Arial"/>
                <a:ea typeface="Arial"/>
                <a:cs typeface="Arial"/>
                <a:sym typeface="Arial"/>
              </a:rPr>
              <a:t> https://doi.org/10.1186/s12889-019-7884-9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333333"/>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33333"/>
                </a:solidFill>
                <a:effectLst/>
                <a:latin typeface="Arial"/>
                <a:cs typeface="Arial"/>
                <a:sym typeface="Arial"/>
              </a:rPr>
              <a:t>Version française :</a:t>
            </a:r>
            <a:r>
              <a:rPr lang="fr-FR" b="0" i="0" dirty="0">
                <a:solidFill>
                  <a:srgbClr val="4D5156"/>
                </a:solidFill>
                <a:effectLst/>
                <a:latin typeface="arial" panose="020B0604020202020204" pitchFamily="34" charset="0"/>
              </a:rPr>
              <a:t> Nixon, S.A. Le </a:t>
            </a:r>
            <a:r>
              <a:rPr lang="fr-FR" b="0" i="0" dirty="0">
                <a:solidFill>
                  <a:srgbClr val="5F6368"/>
                </a:solidFill>
                <a:effectLst/>
                <a:latin typeface="arial" panose="020B0604020202020204" pitchFamily="34" charset="0"/>
              </a:rPr>
              <a:t>Modèle de la médaille, de privilège et de l’alliance critique</a:t>
            </a:r>
            <a:r>
              <a:rPr lang="fr-FR" b="0" i="0" dirty="0">
                <a:solidFill>
                  <a:srgbClr val="4D5156"/>
                </a:solidFill>
                <a:effectLst/>
                <a:latin typeface="arial" panose="020B0604020202020204" pitchFamily="34" charset="0"/>
              </a:rPr>
              <a:t> : Implications pour la santé. https://rehab.queensu.ca/source/Research/SN/Accessible-French-Coin-Model-Article-PDF-Taggings.pdf</a:t>
            </a:r>
            <a:endParaRPr lang="fr-FR" dirty="0"/>
          </a:p>
          <a:p>
            <a:pPr marL="457200" marR="0" lvl="0" indent="-228600" algn="l" rtl="0">
              <a:lnSpc>
                <a:spcPct val="100000"/>
              </a:lnSpc>
              <a:spcBef>
                <a:spcPts val="0"/>
              </a:spcBef>
              <a:spcAft>
                <a:spcPts val="0"/>
              </a:spcAft>
              <a:buSzPts val="1400"/>
              <a:buNone/>
            </a:pPr>
            <a:endParaRPr dirty="0"/>
          </a:p>
        </p:txBody>
      </p:sp>
      <p:sp>
        <p:nvSpPr>
          <p:cNvPr id="573" name="Google Shape;573;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Source : </a:t>
            </a:r>
            <a:r>
              <a:rPr lang="fr-FR" dirty="0"/>
              <a:t>https://rehab.queensu.ca/source/Research/SN/Accessible-French-Coin-Model-Article-PDF-Taggings.pdf</a:t>
            </a:r>
          </a:p>
        </p:txBody>
      </p:sp>
      <p:sp>
        <p:nvSpPr>
          <p:cNvPr id="581" name="Google Shape;581;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Source : </a:t>
            </a:r>
            <a:r>
              <a:rPr lang="en-US" dirty="0"/>
              <a:t>https://rehab.queensu.ca/source/Research/SN/Accessible-French-Coin-Model-Article-PDF-Taggings.pdf</a:t>
            </a:r>
            <a:endParaRPr dirty="0"/>
          </a:p>
        </p:txBody>
      </p:sp>
      <p:sp>
        <p:nvSpPr>
          <p:cNvPr id="581" name="Google Shape;581;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79911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87" name="Google Shape;58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165fc7f950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165fc7f950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4" name="Google Shape;594;g2165fc7f950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78</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f494fa66d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1f494fa66d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f494fa66d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79</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667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noProof="0" dirty="0"/>
              <a:t>Exemple d’activité brise-glace. Vous pouvez la remplacer par autre chose, si vous le souhaitez.</a:t>
            </a: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800"/>
              </a:spcAft>
            </a:pPr>
            <a:r>
              <a:rPr lang="fr-CA" sz="1800" kern="100" dirty="0">
                <a:effectLst/>
                <a:latin typeface="Open Sans" pitchFamily="2" charset="0"/>
                <a:ea typeface="Open Sans" pitchFamily="2" charset="0"/>
                <a:cs typeface="Open Sans" pitchFamily="2" charset="0"/>
              </a:rPr>
              <a:t>Invitez les </a:t>
            </a:r>
            <a:r>
              <a:rPr lang="fr-CA" sz="1800" kern="100" dirty="0" err="1">
                <a:effectLst/>
                <a:latin typeface="Open Sans" pitchFamily="2" charset="0"/>
                <a:ea typeface="Open Sans" pitchFamily="2" charset="0"/>
                <a:cs typeface="Open Sans" pitchFamily="2" charset="0"/>
              </a:rPr>
              <a:t>résident·es</a:t>
            </a:r>
            <a:r>
              <a:rPr lang="fr-CA" sz="1800" kern="100" dirty="0">
                <a:effectLst/>
                <a:latin typeface="Open Sans" pitchFamily="2" charset="0"/>
                <a:ea typeface="Open Sans" pitchFamily="2" charset="0"/>
                <a:cs typeface="Open Sans" pitchFamily="2" charset="0"/>
              </a:rPr>
              <a:t> à répondre au sondage d’évaluation suivant. Leurs réponses nous aideront à améliorer ce programme d’études.</a:t>
            </a:r>
            <a:endParaRPr lang="en-US" sz="1800" kern="100" dirty="0">
              <a:effectLst/>
              <a:latin typeface="Open Sans" pitchFamily="2" charset="0"/>
              <a:ea typeface="Open Sans" pitchFamily="2" charset="0"/>
              <a:cs typeface="Open Sans" pitchFamily="2" charset="0"/>
            </a:endParaRPr>
          </a:p>
          <a:p>
            <a:pPr marL="0" marR="0">
              <a:lnSpc>
                <a:spcPct val="107000"/>
              </a:lnSpc>
              <a:spcBef>
                <a:spcPts val="0"/>
              </a:spcBef>
              <a:spcAft>
                <a:spcPts val="800"/>
              </a:spcAft>
            </a:pPr>
            <a:r>
              <a:rPr lang="en-US" sz="1800" b="0" i="0" dirty="0">
                <a:solidFill>
                  <a:srgbClr val="242424"/>
                </a:solidFill>
                <a:effectLst/>
                <a:latin typeface="Open Sans" pitchFamily="2" charset="0"/>
                <a:ea typeface="Open Sans" pitchFamily="2" charset="0"/>
                <a:cs typeface="Open Sans" pitchFamily="2" charset="0"/>
              </a:rPr>
              <a:t>https://forms.royalcollege.ca/s3/Indigenous-Health-Foundations-Workshop-Evaluation </a:t>
            </a:r>
            <a:endParaRPr lang="fr-CA" sz="1800" kern="100" dirty="0">
              <a:effectLst/>
              <a:latin typeface="Open Sans" pitchFamily="2" charset="0"/>
              <a:ea typeface="Open Sans" pitchFamily="2" charset="0"/>
              <a:cs typeface="Open Sans" pitchFamily="2" charset="0"/>
            </a:endParaRPr>
          </a:p>
          <a:p>
            <a:pPr marL="0" marR="0">
              <a:lnSpc>
                <a:spcPct val="107000"/>
              </a:lnSpc>
              <a:spcBef>
                <a:spcPts val="0"/>
              </a:spcBef>
              <a:spcAft>
                <a:spcPts val="800"/>
              </a:spcAft>
            </a:pPr>
            <a:endParaRPr lang="fr-CA" sz="1800" kern="100" dirty="0">
              <a:effectLst/>
              <a:latin typeface="Open Sans" pitchFamily="2" charset="0"/>
              <a:ea typeface="Open Sans" pitchFamily="2" charset="0"/>
              <a:cs typeface="Open Sans" pitchFamily="2" charset="0"/>
            </a:endParaRPr>
          </a:p>
          <a:p>
            <a:pPr marL="0" marR="0">
              <a:lnSpc>
                <a:spcPct val="107000"/>
              </a:lnSpc>
              <a:spcBef>
                <a:spcPts val="0"/>
              </a:spcBef>
              <a:spcAft>
                <a:spcPts val="800"/>
              </a:spcAft>
            </a:pPr>
            <a:r>
              <a:rPr lang="fr-CA" sz="1800" kern="100" dirty="0">
                <a:effectLst/>
                <a:latin typeface="Open Sans" pitchFamily="2" charset="0"/>
                <a:ea typeface="Open Sans" pitchFamily="2" charset="0"/>
                <a:cs typeface="Open Sans" pitchFamily="2" charset="0"/>
              </a:rPr>
              <a:t>Pour obtenir les résultats du sondage, écrivez au Bureau de la santé des Autochtones à indigenoushealth@collegeroyal.ca. Ce sondage comprend des questions sur </a:t>
            </a:r>
            <a:r>
              <a:rPr lang="fr-CA" sz="1800" u="sng" kern="100" dirty="0">
                <a:solidFill>
                  <a:srgbClr val="0000FF"/>
                </a:solidFill>
                <a:effectLst/>
                <a:latin typeface="Open Sans" pitchFamily="2" charset="0"/>
                <a:ea typeface="Open Sans" pitchFamily="2" charset="0"/>
                <a:cs typeface="Open Sans" pitchFamily="2" charset="0"/>
              </a:rPr>
              <a:t>la qualité de l’animation ou de l’enseignement</a:t>
            </a:r>
            <a:r>
              <a:rPr lang="fr-CA" sz="1800" kern="100" dirty="0">
                <a:effectLst/>
                <a:latin typeface="Open Sans" pitchFamily="2" charset="0"/>
                <a:ea typeface="Open Sans" pitchFamily="2" charset="0"/>
                <a:cs typeface="Open Sans" pitchFamily="2" charset="0"/>
              </a:rPr>
              <a:t>. Lorsque vous recevez cette rétroaction, vous pouvez consigner dans la section 3, à raison de trois crédits par heure, le temps que vous avez consacré à analyser ces résultats et à y réfléchir. </a:t>
            </a:r>
            <a:r>
              <a:rPr lang="fr-CA" sz="1800" u="none" strike="noStrike" kern="100" dirty="0">
                <a:solidFill>
                  <a:srgbClr val="0000FF"/>
                </a:solidFill>
                <a:effectLst/>
                <a:latin typeface="Open Sans" pitchFamily="2" charset="0"/>
                <a:ea typeface="Open Sans" pitchFamily="2" charset="0"/>
                <a:cs typeface="Open Sans" pitchFamily="2" charset="0"/>
              </a:rPr>
              <a:t>Pour plus de détails, consultez le </a:t>
            </a:r>
            <a:r>
              <a:rPr lang="fr-CA" sz="1800" u="sng" kern="100" dirty="0">
                <a:solidFill>
                  <a:srgbClr val="0000FF"/>
                </a:solidFill>
                <a:effectLst/>
                <a:latin typeface="Open Sans" pitchFamily="2" charset="0"/>
                <a:ea typeface="Open Sans" pitchFamily="2" charset="0"/>
                <a:cs typeface="Open Sans" pitchFamily="2" charset="0"/>
                <a:hlinkClick r:id="rId3"/>
              </a:rPr>
              <a:t>https://www.royalcollege.ca/ca/fr/cpd/maintenance-of-certification-program/moc-support-tools-resources/section-3-feedback-on-teaching.html</a:t>
            </a:r>
            <a:r>
              <a:rPr lang="fr-CA" sz="1800" kern="100" dirty="0">
                <a:effectLst/>
                <a:latin typeface="Open Sans" pitchFamily="2" charset="0"/>
                <a:ea typeface="Open Sans" pitchFamily="2" charset="0"/>
                <a:cs typeface="Open Sans" pitchFamily="2" charset="0"/>
              </a:rPr>
              <a:t>.</a:t>
            </a:r>
            <a:endParaRPr lang="en-US" sz="1800" kern="100" dirty="0">
              <a:effectLst/>
              <a:latin typeface="Open Sans" pitchFamily="2" charset="0"/>
              <a:ea typeface="Open Sans" pitchFamily="2" charset="0"/>
              <a:cs typeface="Open Sans" pitchFamily="2" charset="0"/>
            </a:endParaRPr>
          </a:p>
          <a:p>
            <a:pPr marL="0" marR="0">
              <a:lnSpc>
                <a:spcPct val="107000"/>
              </a:lnSpc>
              <a:spcBef>
                <a:spcPts val="0"/>
              </a:spcBef>
              <a:spcAft>
                <a:spcPts val="800"/>
              </a:spcAft>
            </a:pPr>
            <a:endParaRPr lang="fr-CA" sz="1800" b="1" kern="100" dirty="0">
              <a:effectLst/>
              <a:latin typeface="Open Sans" pitchFamily="2" charset="0"/>
              <a:ea typeface="Open Sans" pitchFamily="2" charset="0"/>
              <a:cs typeface="Open Sans" pitchFamily="2" charset="0"/>
            </a:endParaRPr>
          </a:p>
          <a:p>
            <a:pPr marL="0" marR="0">
              <a:lnSpc>
                <a:spcPct val="107000"/>
              </a:lnSpc>
              <a:spcBef>
                <a:spcPts val="0"/>
              </a:spcBef>
              <a:spcAft>
                <a:spcPts val="800"/>
              </a:spcAft>
            </a:pPr>
            <a:r>
              <a:rPr lang="fr-CA" sz="1800" b="1" kern="100" dirty="0">
                <a:effectLst/>
                <a:latin typeface="Open Sans" pitchFamily="2" charset="0"/>
                <a:ea typeface="Open Sans" pitchFamily="2" charset="0"/>
                <a:cs typeface="Open Sans" pitchFamily="2" charset="0"/>
              </a:rPr>
              <a:t>Nous voulons également connaître l’avis de ceux et celles qui animent les ateliers! </a:t>
            </a:r>
            <a:endParaRPr lang="en-US" sz="1800" kern="100" dirty="0">
              <a:effectLst/>
              <a:latin typeface="Open Sans" pitchFamily="2" charset="0"/>
              <a:ea typeface="Open Sans" pitchFamily="2" charset="0"/>
              <a:cs typeface="Open Sans" pitchFamily="2" charset="0"/>
            </a:endParaRPr>
          </a:p>
          <a:p>
            <a:pPr marL="0" marR="0">
              <a:lnSpc>
                <a:spcPct val="107000"/>
              </a:lnSpc>
              <a:spcBef>
                <a:spcPts val="0"/>
              </a:spcBef>
              <a:spcAft>
                <a:spcPts val="800"/>
              </a:spcAft>
            </a:pPr>
            <a:r>
              <a:rPr lang="fr-CA" sz="1800" u="none" strike="noStrike" kern="100" dirty="0">
                <a:solidFill>
                  <a:srgbClr val="0000FF"/>
                </a:solidFill>
                <a:effectLst/>
                <a:latin typeface="Open Sans" pitchFamily="2" charset="0"/>
                <a:ea typeface="Open Sans" pitchFamily="2" charset="0"/>
                <a:cs typeface="Open Sans" pitchFamily="2" charset="0"/>
              </a:rPr>
              <a:t>C’est pourquoi nous vous invitons à répondre au sondage que vous trouverez au </a:t>
            </a:r>
            <a:r>
              <a:rPr lang="en-US" sz="1800" u="sng" kern="100" dirty="0">
                <a:solidFill>
                  <a:srgbClr val="0000FF"/>
                </a:solidFill>
                <a:effectLst/>
                <a:latin typeface="Open Sans" pitchFamily="2" charset="0"/>
                <a:ea typeface="Open Sans" pitchFamily="2" charset="0"/>
                <a:cs typeface="Open Sans" pitchFamily="2" charset="0"/>
              </a:rPr>
              <a:t>https://forms.royalcollege.ca/s3/Indigenous-Health-Foundations-Workshop-Facilitator-Evaluation</a:t>
            </a:r>
            <a:endParaRPr lang="en-US" sz="1800" kern="100" dirty="0">
              <a:effectLst/>
              <a:latin typeface="Open Sans" pitchFamily="2" charset="0"/>
              <a:ea typeface="Open Sans" pitchFamily="2" charset="0"/>
              <a:cs typeface="Open Sans" pitchFamily="2" charset="0"/>
            </a:endParaRPr>
          </a:p>
        </p:txBody>
      </p:sp>
      <p:sp>
        <p:nvSpPr>
          <p:cNvPr id="608" name="Google Shape;608;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15" name="Google Shape;615;p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165fc7f950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2165fc7f950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g2165fc7f950_1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83</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2400" algn="l" rtl="0">
              <a:lnSpc>
                <a:spcPct val="90000"/>
              </a:lnSpc>
              <a:spcBef>
                <a:spcPts val="1000"/>
              </a:spcBef>
              <a:spcAft>
                <a:spcPts val="0"/>
              </a:spcAft>
              <a:buClr>
                <a:srgbClr val="003A5D"/>
              </a:buClr>
              <a:buSzPts val="1600"/>
              <a:buChar char="•"/>
            </a:pPr>
            <a:r>
              <a:rPr lang="fr-CA" sz="1600" noProof="0" dirty="0">
                <a:solidFill>
                  <a:srgbClr val="003A5D"/>
                </a:solidFill>
                <a:highlight>
                  <a:srgbClr val="00FFFF"/>
                </a:highlight>
                <a:latin typeface="Open Sans"/>
                <a:ea typeface="Open Sans"/>
                <a:cs typeface="Open Sans"/>
                <a:sym typeface="Open Sans"/>
              </a:rPr>
              <a:t>Le contenu abordé aujourd’hui est directement lié au travail de chaque médecin et </a:t>
            </a:r>
            <a:r>
              <a:rPr lang="fr-CA" sz="1600" noProof="0" dirty="0" err="1">
                <a:solidFill>
                  <a:srgbClr val="003A5D"/>
                </a:solidFill>
                <a:highlight>
                  <a:srgbClr val="00FFFF"/>
                </a:highlight>
                <a:latin typeface="Open Sans"/>
                <a:ea typeface="Open Sans"/>
                <a:cs typeface="Open Sans"/>
                <a:sym typeface="Open Sans"/>
              </a:rPr>
              <a:t>apprenant·e</a:t>
            </a:r>
            <a:r>
              <a:rPr lang="fr-CA" sz="1600" noProof="0" dirty="0">
                <a:solidFill>
                  <a:srgbClr val="003A5D"/>
                </a:solidFill>
                <a:highlight>
                  <a:srgbClr val="00FFFF"/>
                </a:highlight>
                <a:latin typeface="Open Sans"/>
                <a:ea typeface="Open Sans"/>
                <a:cs typeface="Open Sans"/>
                <a:sym typeface="Open Sans"/>
              </a:rPr>
              <a:t> en médecine, et il est mis en évidence et priorisé à l’échelle nationale.</a:t>
            </a:r>
          </a:p>
          <a:p>
            <a:pPr marL="228600" lvl="0" indent="-152400" algn="l" rtl="0">
              <a:lnSpc>
                <a:spcPct val="90000"/>
              </a:lnSpc>
              <a:spcBef>
                <a:spcPts val="1000"/>
              </a:spcBef>
              <a:spcAft>
                <a:spcPts val="0"/>
              </a:spcAft>
              <a:buClr>
                <a:srgbClr val="003A5D"/>
              </a:buClr>
              <a:buSzPts val="1600"/>
              <a:buFont typeface="Open Sans"/>
              <a:buChar char="•"/>
            </a:pPr>
            <a:r>
              <a:rPr lang="fr-CA" sz="1600" noProof="0" dirty="0">
                <a:solidFill>
                  <a:srgbClr val="003A5D"/>
                </a:solidFill>
                <a:highlight>
                  <a:srgbClr val="00FFFF"/>
                </a:highlight>
                <a:latin typeface="Open Sans"/>
                <a:ea typeface="Open Sans"/>
                <a:cs typeface="Open Sans"/>
                <a:sym typeface="Open Sans"/>
              </a:rPr>
              <a:t>Ce contenu et les compétences qui y sont associées seront évalués par l’entremise du Conseil médical du Canada (MCC), du Collège royal des médecins et chirurgiens du Canada (CRMCC) et du Collège des médecins de famille du Canada (CMFC).</a:t>
            </a:r>
          </a:p>
          <a:p>
            <a:pPr marL="228600" lvl="0" indent="-152400" algn="l" rtl="0">
              <a:lnSpc>
                <a:spcPct val="90000"/>
              </a:lnSpc>
              <a:spcBef>
                <a:spcPts val="1000"/>
              </a:spcBef>
              <a:spcAft>
                <a:spcPts val="0"/>
              </a:spcAft>
              <a:buClr>
                <a:srgbClr val="003A5D"/>
              </a:buClr>
              <a:buSzPts val="1600"/>
              <a:buFont typeface="Open Sans"/>
              <a:buChar char="•"/>
            </a:pPr>
            <a:r>
              <a:rPr lang="fr-CA" sz="1600" noProof="0" dirty="0">
                <a:solidFill>
                  <a:srgbClr val="003A5D"/>
                </a:solidFill>
                <a:highlight>
                  <a:srgbClr val="00FFFF"/>
                </a:highlight>
                <a:latin typeface="Open Sans"/>
                <a:ea typeface="Open Sans"/>
                <a:cs typeface="Open Sans"/>
                <a:sym typeface="Open Sans"/>
              </a:rPr>
              <a:t>Le tout sera aussi intégré aux </a:t>
            </a:r>
            <a:r>
              <a:rPr lang="fr-CA" sz="2400" noProof="0" dirty="0">
                <a:effectLst/>
              </a:rPr>
              <a:t>nouvelles normes d’agrément que tous les programmes postsecondaires doivent respecter.</a:t>
            </a:r>
            <a:endParaRPr lang="fr-CA" sz="1600" noProof="0" dirty="0">
              <a:solidFill>
                <a:srgbClr val="003A5D"/>
              </a:solidFill>
              <a:highlight>
                <a:srgbClr val="00FFFF"/>
              </a:highlight>
              <a:latin typeface="Open Sans"/>
              <a:ea typeface="Open Sans"/>
              <a:cs typeface="Open Sans"/>
              <a:sym typeface="Open Sans"/>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Open San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9"/>
          <p:cNvPicPr preferRelativeResize="0"/>
          <p:nvPr/>
        </p:nvPicPr>
        <p:blipFill rotWithShape="1">
          <a:blip r:embed="rId3">
            <a:alphaModFix/>
          </a:blip>
          <a:srcRect/>
          <a:stretch/>
        </p:blipFill>
        <p:spPr>
          <a:xfrm>
            <a:off x="1524000" y="5381660"/>
            <a:ext cx="2162756" cy="8508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7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2"/>
          <p:cNvSpPr/>
          <p:nvPr/>
        </p:nvSpPr>
        <p:spPr>
          <a:xfrm>
            <a:off x="0" y="4992624"/>
            <a:ext cx="4764024" cy="186537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9A"/>
              </a:buClr>
              <a:buSzPts val="2400"/>
              <a:buNone/>
              <a:defRPr sz="2400">
                <a:solidFill>
                  <a:srgbClr val="888F9A"/>
                </a:solidFill>
              </a:defRPr>
            </a:lvl1pPr>
            <a:lvl2pPr marL="914400" lvl="1" indent="-228600" algn="l">
              <a:lnSpc>
                <a:spcPct val="90000"/>
              </a:lnSpc>
              <a:spcBef>
                <a:spcPts val="500"/>
              </a:spcBef>
              <a:spcAft>
                <a:spcPts val="0"/>
              </a:spcAft>
              <a:buClr>
                <a:srgbClr val="888F9A"/>
              </a:buClr>
              <a:buSzPts val="2000"/>
              <a:buNone/>
              <a:defRPr sz="2000">
                <a:solidFill>
                  <a:srgbClr val="888F9A"/>
                </a:solidFill>
              </a:defRPr>
            </a:lvl2pPr>
            <a:lvl3pPr marL="1371600" lvl="2" indent="-228600" algn="l">
              <a:lnSpc>
                <a:spcPct val="90000"/>
              </a:lnSpc>
              <a:spcBef>
                <a:spcPts val="500"/>
              </a:spcBef>
              <a:spcAft>
                <a:spcPts val="0"/>
              </a:spcAft>
              <a:buClr>
                <a:srgbClr val="888F9A"/>
              </a:buClr>
              <a:buSzPts val="1800"/>
              <a:buNone/>
              <a:defRPr sz="1800">
                <a:solidFill>
                  <a:srgbClr val="888F9A"/>
                </a:solidFill>
              </a:defRPr>
            </a:lvl3pPr>
            <a:lvl4pPr marL="1828800" lvl="3" indent="-228600" algn="l">
              <a:lnSpc>
                <a:spcPct val="90000"/>
              </a:lnSpc>
              <a:spcBef>
                <a:spcPts val="500"/>
              </a:spcBef>
              <a:spcAft>
                <a:spcPts val="0"/>
              </a:spcAft>
              <a:buClr>
                <a:srgbClr val="888F9A"/>
              </a:buClr>
              <a:buSzPts val="1600"/>
              <a:buNone/>
              <a:defRPr sz="1600">
                <a:solidFill>
                  <a:srgbClr val="888F9A"/>
                </a:solidFill>
              </a:defRPr>
            </a:lvl4pPr>
            <a:lvl5pPr marL="2286000" lvl="4" indent="-228600" algn="l">
              <a:lnSpc>
                <a:spcPct val="90000"/>
              </a:lnSpc>
              <a:spcBef>
                <a:spcPts val="500"/>
              </a:spcBef>
              <a:spcAft>
                <a:spcPts val="0"/>
              </a:spcAft>
              <a:buClr>
                <a:srgbClr val="888F9A"/>
              </a:buClr>
              <a:buSzPts val="1600"/>
              <a:buNone/>
              <a:defRPr sz="1600">
                <a:solidFill>
                  <a:srgbClr val="888F9A"/>
                </a:solidFill>
              </a:defRPr>
            </a:lvl5pPr>
            <a:lvl6pPr marL="2743200" lvl="5" indent="-228600" algn="l">
              <a:lnSpc>
                <a:spcPct val="90000"/>
              </a:lnSpc>
              <a:spcBef>
                <a:spcPts val="500"/>
              </a:spcBef>
              <a:spcAft>
                <a:spcPts val="0"/>
              </a:spcAft>
              <a:buClr>
                <a:srgbClr val="888F9A"/>
              </a:buClr>
              <a:buSzPts val="1600"/>
              <a:buNone/>
              <a:defRPr sz="1600">
                <a:solidFill>
                  <a:srgbClr val="888F9A"/>
                </a:solidFill>
              </a:defRPr>
            </a:lvl6pPr>
            <a:lvl7pPr marL="3200400" lvl="6" indent="-228600" algn="l">
              <a:lnSpc>
                <a:spcPct val="90000"/>
              </a:lnSpc>
              <a:spcBef>
                <a:spcPts val="500"/>
              </a:spcBef>
              <a:spcAft>
                <a:spcPts val="0"/>
              </a:spcAft>
              <a:buClr>
                <a:srgbClr val="888F9A"/>
              </a:buClr>
              <a:buSzPts val="1600"/>
              <a:buNone/>
              <a:defRPr sz="1600">
                <a:solidFill>
                  <a:srgbClr val="888F9A"/>
                </a:solidFill>
              </a:defRPr>
            </a:lvl7pPr>
            <a:lvl8pPr marL="3657600" lvl="7" indent="-228600" algn="l">
              <a:lnSpc>
                <a:spcPct val="90000"/>
              </a:lnSpc>
              <a:spcBef>
                <a:spcPts val="500"/>
              </a:spcBef>
              <a:spcAft>
                <a:spcPts val="0"/>
              </a:spcAft>
              <a:buClr>
                <a:srgbClr val="888F9A"/>
              </a:buClr>
              <a:buSzPts val="1600"/>
              <a:buNone/>
              <a:defRPr sz="1600">
                <a:solidFill>
                  <a:srgbClr val="888F9A"/>
                </a:solidFill>
              </a:defRPr>
            </a:lvl8pPr>
            <a:lvl9pPr marL="4114800" lvl="8" indent="-228600" algn="l">
              <a:lnSpc>
                <a:spcPct val="90000"/>
              </a:lnSpc>
              <a:spcBef>
                <a:spcPts val="500"/>
              </a:spcBef>
              <a:spcAft>
                <a:spcPts val="0"/>
              </a:spcAft>
              <a:buClr>
                <a:srgbClr val="888F9A"/>
              </a:buClr>
              <a:buSzPts val="1600"/>
              <a:buNone/>
              <a:defRPr sz="1600">
                <a:solidFill>
                  <a:srgbClr val="888F9A"/>
                </a:solidFill>
              </a:defRPr>
            </a:lvl9pPr>
          </a:lstStyle>
          <a:p>
            <a:endParaRPr/>
          </a:p>
        </p:txBody>
      </p:sp>
      <p:sp>
        <p:nvSpPr>
          <p:cNvPr id="44" name="Google Shape;4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65"/>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hyperlink" Target="https://www.royalcollege.ca/content/dam/documents/about/health-policy/indigenous-health-primer-f.pdf"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hyperlink" Target="https://www.royalcollege.ca/content/dam/documents/about/health-policy/indigenous-health-primer-f.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tags" Target="../tags/tag37.xml"/><Relationship Id="rId7" Type="http://schemas.openxmlformats.org/officeDocument/2006/relationships/hyperlink" Target="https://pathfinderkingmaker.gamepedia.com/Regions"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notesSlide" Target="../notesSlides/notesSlide21.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0.jp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hyperlink" Target="https://www.royalcollege.ca/content/dam/documents/about/health-policy/indigenous-health-primer-f.pdf"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hyperlink" Target="http://www.kaltura.com/tiny/y9sav" TargetMode="Externa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tags" Target="../tags/tag51.xml"/><Relationship Id="rId7" Type="http://schemas.openxmlformats.org/officeDocument/2006/relationships/hyperlink" Target="https://www2.uregina.ca/education/saskindianresidentialschools/prince-albert-indian-residential-school/"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1.jpg"/><Relationship Id="rId5" Type="http://schemas.openxmlformats.org/officeDocument/2006/relationships/notesSlide" Target="../notesSlides/notesSlide27.xml"/><Relationship Id="rId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hyperlink" Target="https://www.royalcollege.ca/content/dam/documents/about/health-policy/indigenous-health-primer-f.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deplume.ca/fr" TargetMode="External"/><Relationship Id="rId3" Type="http://schemas.openxmlformats.org/officeDocument/2006/relationships/slideLayout" Target="../slideLayouts/slideLayout4.xml"/><Relationship Id="rId7" Type="http://schemas.openxmlformats.org/officeDocument/2006/relationships/hyperlink" Target="https://www.royalcollege.ca/content/dam/documents/about/health-policy/indigenous-health-primer-f.pdf"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www.royalcollege.ca/ca/fr/health-policy/indigenous-health.html" TargetMode="External"/><Relationship Id="rId5" Type="http://schemas.openxmlformats.org/officeDocument/2006/relationships/hyperlink" Target="http://albertdumont.com/about/" TargetMode="External"/><Relationship Id="rId4" Type="http://schemas.openxmlformats.org/officeDocument/2006/relationships/notesSlide" Target="../notesSlides/notesSlide3.xml"/><Relationship Id="rId9" Type="http://schemas.openxmlformats.org/officeDocument/2006/relationships/hyperlink" Target="https://roarcreativeagency.com/"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55.xml"/><Relationship Id="rId7" Type="http://schemas.openxmlformats.org/officeDocument/2006/relationships/hyperlink" Target="https://settlement.org/ontario/immigration-citizenship/citizenship/first-nations-inuit-and-metis-peoples/what-were-canada-s-residential-schools/#:~:text=Residential%20school%20education%20was%20intended,believed%20Western%20civilization%20was%20superior."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hyperlink" Target="https://www.youtube.com/watch?v=hi_8MB1Gn5c&amp;t=198s" TargetMode="Externa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hyperlink" Target="https://fr.wikipedia.org/wiki/Pensionnats_pour_Autochtones_au_Canada" TargetMode="Externa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hyperlink" Target="https://www.wellesleyinstitute.com/wp-content/uploads/2015/02/Summary-First-Peoples-Second-Class-Treatment-Final.pdf"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tags" Target="../tags/tag66.xml"/><Relationship Id="rId7" Type="http://schemas.openxmlformats.org/officeDocument/2006/relationships/hyperlink" Target="https://www.davidbernie.com/indian-country-53-1-sixties-scoop-ii/"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3.jpg"/><Relationship Id="rId5" Type="http://schemas.openxmlformats.org/officeDocument/2006/relationships/notesSlide" Target="../notesSlides/notesSlide34.xml"/><Relationship Id="rId4"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73.xml"/><Relationship Id="rId7" Type="http://schemas.openxmlformats.org/officeDocument/2006/relationships/notesSlide" Target="../notesSlides/notesSlide3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8.xml"/><Relationship Id="rId5" Type="http://schemas.openxmlformats.org/officeDocument/2006/relationships/tags" Target="../tags/tag75.xml"/><Relationship Id="rId4" Type="http://schemas.openxmlformats.org/officeDocument/2006/relationships/tags" Target="../tags/tag7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hyperlink" Target="https://www.facebook.com/watch/?v=384358412170750"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78.xml"/><Relationship Id="rId4" Type="http://schemas.openxmlformats.org/officeDocument/2006/relationships/hyperlink" Target="https://www.wellesleyinstitute.com/wp-content/uploads/2015/02/Summary-First-Peoples-Second-Class-Treatment-Final.pdf"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8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82.xml"/><Relationship Id="rId4" Type="http://schemas.openxmlformats.org/officeDocument/2006/relationships/hyperlink" Target="https://www.royalcollege.ca/rcsite/documents/health-policy/indigenous-health-primer-f.pdf" TargetMode="Externa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hyperlink" Target="https://www.wellesleyinstitute.com/wp-content/uploads/2015/02/Summary-First-Peoples-Second-Class-Treatment-Final.pdf"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94.xml"/><Relationship Id="rId4" Type="http://schemas.openxmlformats.org/officeDocument/2006/relationships/hyperlink" Target="https://www.royalcollege.ca/content/dam/documents/about/health-policy/indigenous-health-primer-f.pdf"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96.xml"/><Relationship Id="rId4" Type="http://schemas.openxmlformats.org/officeDocument/2006/relationships/hyperlink" Target="https://www.royalcollege.ca/content/dam/documents/about/health-policy/indigenous-health-primer-f.pdf"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9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100.xml"/><Relationship Id="rId5" Type="http://schemas.openxmlformats.org/officeDocument/2006/relationships/hyperlink" Target="https://www.royalcollege.ca/content/dam/documents/about/health-policy/indigenous-health-primer-f.pdf" TargetMode="External"/><Relationship Id="rId4" Type="http://schemas.openxmlformats.org/officeDocument/2006/relationships/hyperlink" Target="https://www.royalcollege.ca/rcsite/documents/health-policy/indigenous-health-primer-f.pdf" TargetMode="Externa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hyperlink" Target="http://www.kaltura.com/tiny/s0phb" TargetMode="External"/><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hyperlink" Target="https://engineerscanada.ca/sites/default/files/2021-11/Land%20Acknowledgement%20-%20FR%20-%20November%202021%20Update.pdf" TargetMode="Externa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13.xml"/><Relationship Id="rId5" Type="http://schemas.openxmlformats.org/officeDocument/2006/relationships/hyperlink" Target="https://www.royalcollege.ca/content/dam/documents/about/health-policy/indigenous-health-primer-f.pdf" TargetMode="External"/><Relationship Id="rId4" Type="http://schemas.openxmlformats.org/officeDocument/2006/relationships/hyperlink" Target="https://www.royalcollege.ca/rcsite/documents/health-policy/indigenous-health-primer-f.pdf"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118.xml"/><Relationship Id="rId4" Type="http://schemas.openxmlformats.org/officeDocument/2006/relationships/hyperlink" Target="https://www.royalcollege.ca/content/dam/documents/about/health-policy/indigenous-health-primer-f.pdf" TargetMode="Externa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hyperlink" Target="https://www.royalcollege.ca/content/dam/documents/about/health-policy/indigenous-health-primer-f.pdf" TargetMode="External"/><Relationship Id="rId4"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5.png"/><Relationship Id="rId5" Type="http://schemas.openxmlformats.org/officeDocument/2006/relationships/hyperlink" Target="https://www.royalcollege.ca/mssites/indigenoushealth/vignettes/fr/index.html" TargetMode="External"/><Relationship Id="rId4"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125.xml"/></Relationships>
</file>

<file path=ppt/slides/_rels/slide7.xml.rels><?xml version="1.0" encoding="UTF-8" standalone="yes"?>
<Relationships xmlns="http://schemas.openxmlformats.org/package/2006/relationships"><Relationship Id="rId2" Type="http://schemas.openxmlformats.org/officeDocument/2006/relationships/hyperlink" Target="https://www.espoirpourlemieuxetre.ca/"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hyperlink" Target="https://theantioppressionnetwork.com/allyship/" TargetMode="External"/><Relationship Id="rId4"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6.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hyperlink" Target="https://rehab.queensu.ca/source/Research/SN/Accessible-French-Coin-Model-Article-PDF-Taggings.pdf" TargetMode="External"/><Relationship Id="rId5" Type="http://schemas.openxmlformats.org/officeDocument/2006/relationships/notesSlide" Target="../notesSlides/notesSlide71.xml"/><Relationship Id="rId4"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73.xml"/><Relationship Id="rId4"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5.xml"/><Relationship Id="rId1" Type="http://schemas.openxmlformats.org/officeDocument/2006/relationships/tags" Target="../tags/tag142.xml"/></Relationships>
</file>

<file path=ppt/slides/_rels/slide78.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tags" Target="../tags/tag145.xml"/><Relationship Id="rId7" Type="http://schemas.openxmlformats.org/officeDocument/2006/relationships/hyperlink" Target="https://www.freepngimg.com/png/88516-blue-product-faq-question-mark-free-clipart-hd" TargetMode="Externa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7.png"/><Relationship Id="rId5" Type="http://schemas.openxmlformats.org/officeDocument/2006/relationships/notesSlide" Target="../notesSlides/notesSlide77.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8" Type="http://schemas.openxmlformats.org/officeDocument/2006/relationships/hyperlink" Target="https://specialtyscoopactualitesenspecialite.libsyn.com/the-importance-of-land-with-elder-albert-dumont-limportance-du-territoire-avec-lan-albert-dumont" TargetMode="External"/><Relationship Id="rId3" Type="http://schemas.openxmlformats.org/officeDocument/2006/relationships/slideLayout" Target="../slideLayouts/slideLayout4.xml"/><Relationship Id="rId7" Type="http://schemas.openxmlformats.org/officeDocument/2006/relationships/hyperlink" Target="https://reseaumtlnetwork.com/wp-content/uploads/2022/12/Trousse-1.pdf" TargetMode="Externa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hyperlink" Target="https://ccnpps-ncchpp.ca/fr/video-comprendre-le-role-du-privilege-en-lien-avec-lethique-et-les-pratiques-en-sante-publique/" TargetMode="External"/><Relationship Id="rId5" Type="http://schemas.openxmlformats.org/officeDocument/2006/relationships/hyperlink" Target="https://rehab.queensu.ca/source/Research/SN/Accessible-French-Coin-Model-Article-PDF-Taggings.pdf" TargetMode="External"/><Relationship Id="rId4"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150.xml"/><Relationship Id="rId5" Type="http://schemas.openxmlformats.org/officeDocument/2006/relationships/image" Target="../media/image18.png"/><Relationship Id="rId4" Type="http://schemas.openxmlformats.org/officeDocument/2006/relationships/hyperlink" Target="https://forms.royalcollege.ca/s3/Indigenous-Health-Foundations-Workshop-Evaluation" TargetMode="Externa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s://settlement.org/ontario/immigration-citizenship/citizenship/first-nations-inuit-and-metis-peoples/what-were-canada-s-residential-schools/" TargetMode="Externa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hyperlink" Target="https://rehab.queensu.ca/source/Research/SN/Accessible-French-Coin-Model-Article-PDF-Taggings.pdf" TargetMode="External"/><Relationship Id="rId5" Type="http://schemas.openxmlformats.org/officeDocument/2006/relationships/hyperlink" Target="https://doi.org/10.1186/s12889-019-7884-9" TargetMode="External"/><Relationship Id="rId4"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8.xml"/><Relationship Id="rId1" Type="http://schemas.openxmlformats.org/officeDocument/2006/relationships/tags" Target="../tags/tag15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custDataLst>
              <p:tags r:id="rId1"/>
            </p:custDataLst>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Open Sans"/>
              <a:buNone/>
            </a:pPr>
            <a:r>
              <a:rPr lang="fr-CA" dirty="0"/>
              <a:t>Formation sur la santé des Autochtones</a:t>
            </a:r>
          </a:p>
        </p:txBody>
      </p:sp>
      <p:sp>
        <p:nvSpPr>
          <p:cNvPr id="95" name="Google Shape;95;p1"/>
          <p:cNvSpPr txBox="1">
            <a:spLocks noGrp="1"/>
          </p:cNvSpPr>
          <p:nvPr>
            <p:ph type="subTitle" idx="1"/>
            <p:custDataLst>
              <p:tags r:id="rId2"/>
            </p:custDataLst>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CA" dirty="0"/>
              <a:t>Éléments fondamentaux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CanMEDS</a:t>
            </a:r>
            <a:endParaRPr/>
          </a:p>
        </p:txBody>
      </p:sp>
      <p:sp>
        <p:nvSpPr>
          <p:cNvPr id="139" name="Google Shape;139;p7"/>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fr-CA" dirty="0"/>
              <a:t>On procède actuellement à la mise à jour du référentiel </a:t>
            </a:r>
            <a:r>
              <a:rPr lang="fr-CA" dirty="0" err="1"/>
              <a:t>CanMEDS</a:t>
            </a:r>
            <a:r>
              <a:rPr lang="fr-CA" dirty="0"/>
              <a:t> en vue d’y intégrer les lignes directrices de 2025.</a:t>
            </a:r>
            <a:br>
              <a:rPr lang="fr-CA" dirty="0"/>
            </a:br>
            <a:endParaRPr lang="fr-CA" dirty="0"/>
          </a:p>
          <a:p>
            <a:pPr marL="228600" lvl="0" indent="-228600" algn="l" rtl="0">
              <a:lnSpc>
                <a:spcPct val="90000"/>
              </a:lnSpc>
              <a:spcBef>
                <a:spcPts val="1000"/>
              </a:spcBef>
              <a:spcAft>
                <a:spcPts val="0"/>
              </a:spcAft>
              <a:buClr>
                <a:schemeClr val="dk1"/>
              </a:buClr>
              <a:buSzPts val="2800"/>
              <a:buChar char="•"/>
            </a:pPr>
            <a:r>
              <a:rPr lang="fr-CA" dirty="0"/>
              <a:t>Les nouvelles lignes directrices </a:t>
            </a:r>
            <a:r>
              <a:rPr lang="fr-CA" dirty="0" err="1"/>
              <a:t>CanMEDS</a:t>
            </a:r>
            <a:r>
              <a:rPr lang="fr-CA" dirty="0"/>
              <a:t> 2025 mettront l’accent sur la lutte contre le racisme et l’oppression dans tous les rôles.</a:t>
            </a:r>
          </a:p>
          <a:p>
            <a:pPr marL="0" lvl="0" indent="0" algn="l" rtl="0">
              <a:lnSpc>
                <a:spcPct val="90000"/>
              </a:lnSpc>
              <a:spcBef>
                <a:spcPts val="1000"/>
              </a:spcBef>
              <a:spcAft>
                <a:spcPts val="0"/>
              </a:spcAft>
              <a:buNone/>
            </a:pPr>
            <a:endParaRPr lang="fr-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Objectifs d’apprentissage</a:t>
            </a:r>
          </a:p>
        </p:txBody>
      </p:sp>
      <p:sp>
        <p:nvSpPr>
          <p:cNvPr id="146" name="Google Shape;146;p8"/>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buClr>
                <a:schemeClr val="dk1"/>
              </a:buClr>
              <a:buSzPts val="2400"/>
              <a:buFont typeface="Calibri"/>
              <a:buAutoNum type="arabicPeriod"/>
            </a:pP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Discuter</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des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répercussions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passées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et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actuelles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des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principaux</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événements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historiques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des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traités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des droits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territoriaux</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des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conflits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territoriaux</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actuels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et des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systèmes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coloniaux</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sur la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santé</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des </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Autochtones</a:t>
            </a:r>
            <a:r>
              <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endParaRPr lang="fr-CA"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457200" lvl="0" indent="-457200" algn="l" rtl="0">
              <a:lnSpc>
                <a:spcPct val="90000"/>
              </a:lnSpc>
              <a:buClr>
                <a:schemeClr val="dk1"/>
              </a:buClr>
              <a:buSzPts val="2400"/>
              <a:buFont typeface="Calibri"/>
              <a:buAutoNum type="arabicPeriod"/>
            </a:pPr>
            <a:r>
              <a:rPr lang="fr-CA" sz="2400" dirty="0"/>
              <a:t>Reconnaître les effets des traumatismes intergénérationnels sur la santé des Autochtones.</a:t>
            </a:r>
          </a:p>
          <a:p>
            <a:pPr marL="457200" lvl="0" indent="-457200" algn="l" rtl="0">
              <a:lnSpc>
                <a:spcPct val="90000"/>
              </a:lnSpc>
              <a:buClr>
                <a:schemeClr val="dk1"/>
              </a:buClr>
              <a:buSzPts val="2400"/>
              <a:buFont typeface="Calibri"/>
              <a:buAutoNum type="arabicPeriod"/>
            </a:pPr>
            <a:r>
              <a:rPr lang="fr-CA" sz="2400" dirty="0"/>
              <a:t>Discuter de ce à quoi ressemblent des soins adaptés à la culture et l’humilité culturelle dans la pratique.</a:t>
            </a:r>
          </a:p>
          <a:p>
            <a:pPr marL="457200" lvl="0" indent="-457200" algn="l" rtl="0">
              <a:lnSpc>
                <a:spcPct val="90000"/>
              </a:lnSpc>
              <a:buClr>
                <a:schemeClr val="dk1"/>
              </a:buClr>
              <a:buSzPts val="2400"/>
              <a:buFont typeface="Calibri"/>
              <a:buAutoNum type="arabicPeriod"/>
            </a:pPr>
            <a:r>
              <a:rPr lang="fr-CA" sz="2400" dirty="0"/>
              <a:t>Expliquer les principes des soins tenant compte des traumatismes.</a:t>
            </a:r>
          </a:p>
          <a:p>
            <a:pPr marL="457200" lvl="0" indent="-457200" algn="l" rtl="0">
              <a:lnSpc>
                <a:spcPct val="90000"/>
              </a:lnSpc>
              <a:buClr>
                <a:schemeClr val="dk1"/>
              </a:buClr>
              <a:buSzPts val="2400"/>
              <a:buFont typeface="Calibri"/>
              <a:buAutoNum type="arabicPeriod"/>
            </a:pPr>
            <a:r>
              <a:rPr lang="fr-CA" sz="2400" dirty="0"/>
              <a:t>Décrire votre rôle en tant que possible </a:t>
            </a:r>
            <a:r>
              <a:rPr lang="fr-CA" sz="2400" dirty="0" err="1"/>
              <a:t>allié·e</a:t>
            </a:r>
            <a:r>
              <a:rPr lang="fr-CA" sz="2400" dirty="0"/>
              <a:t> des Autochtones.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Aperçu</a:t>
            </a:r>
          </a:p>
        </p:txBody>
      </p:sp>
      <p:sp>
        <p:nvSpPr>
          <p:cNvPr id="152" name="Google Shape;152;p9"/>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fr-CA" sz="2400" dirty="0"/>
              <a:t>Qui sont les peuples autochtones au Canada?</a:t>
            </a:r>
          </a:p>
          <a:p>
            <a:pPr marL="514350" lvl="0" indent="-514350" algn="l" rtl="0">
              <a:lnSpc>
                <a:spcPct val="90000"/>
              </a:lnSpc>
              <a:spcBef>
                <a:spcPts val="1000"/>
              </a:spcBef>
              <a:spcAft>
                <a:spcPts val="0"/>
              </a:spcAft>
              <a:buClr>
                <a:schemeClr val="dk1"/>
              </a:buClr>
              <a:buSzPts val="2800"/>
              <a:buFont typeface="Calibri"/>
              <a:buAutoNum type="arabicPeriod"/>
            </a:pPr>
            <a:r>
              <a:rPr lang="fr-CA" sz="2400" dirty="0"/>
              <a:t>Principaux événements historiques</a:t>
            </a:r>
          </a:p>
          <a:p>
            <a:pPr marL="514350" lvl="0" indent="-514350" algn="l" rtl="0">
              <a:lnSpc>
                <a:spcPct val="90000"/>
              </a:lnSpc>
              <a:spcBef>
                <a:spcPts val="1000"/>
              </a:spcBef>
              <a:spcAft>
                <a:spcPts val="0"/>
              </a:spcAft>
              <a:buClr>
                <a:schemeClr val="dk1"/>
              </a:buClr>
              <a:buSzPts val="2800"/>
              <a:buFont typeface="Calibri"/>
              <a:buAutoNum type="arabicPeriod"/>
            </a:pPr>
            <a:r>
              <a:rPr lang="fr-CA" sz="2400" dirty="0"/>
              <a:t>Méfiance envers le système de soins de santé</a:t>
            </a:r>
          </a:p>
          <a:p>
            <a:pPr marL="514350" lvl="0" indent="-514350" algn="l" rtl="0">
              <a:lnSpc>
                <a:spcPct val="90000"/>
              </a:lnSpc>
              <a:spcBef>
                <a:spcPts val="1000"/>
              </a:spcBef>
              <a:spcAft>
                <a:spcPts val="0"/>
              </a:spcAft>
              <a:buClr>
                <a:schemeClr val="dk1"/>
              </a:buClr>
              <a:buSzPts val="2800"/>
              <a:buFont typeface="Calibri"/>
              <a:buAutoNum type="arabicPeriod"/>
            </a:pPr>
            <a:r>
              <a:rPr lang="fr-CA" sz="2400" dirty="0"/>
              <a:t>Soins adaptés à la culture et humilité culturelle dans la pratique </a:t>
            </a:r>
          </a:p>
          <a:p>
            <a:pPr marL="514350" lvl="0" indent="-514350" algn="l" rtl="0">
              <a:lnSpc>
                <a:spcPct val="90000"/>
              </a:lnSpc>
              <a:spcBef>
                <a:spcPts val="1000"/>
              </a:spcBef>
              <a:spcAft>
                <a:spcPts val="0"/>
              </a:spcAft>
              <a:buClr>
                <a:schemeClr val="dk1"/>
              </a:buClr>
              <a:buSzPts val="2800"/>
              <a:buFont typeface="Calibri"/>
              <a:buAutoNum type="arabicPeriod"/>
            </a:pPr>
            <a:r>
              <a:rPr lang="fr-CA" sz="2400" dirty="0">
                <a:solidFill>
                  <a:srgbClr val="003A5D"/>
                </a:solidFill>
              </a:rPr>
              <a:t>Engagement dans une </a:t>
            </a:r>
            <a:r>
              <a:rPr lang="fr-CA" sz="2400" dirty="0"/>
              <a:t>alliance</a:t>
            </a:r>
          </a:p>
          <a:p>
            <a:pPr marL="514350" lvl="0" indent="-514350" algn="l" rtl="0">
              <a:lnSpc>
                <a:spcPct val="90000"/>
              </a:lnSpc>
              <a:spcBef>
                <a:spcPts val="1000"/>
              </a:spcBef>
              <a:spcAft>
                <a:spcPts val="0"/>
              </a:spcAft>
              <a:buClr>
                <a:schemeClr val="dk1"/>
              </a:buClr>
              <a:buSzPts val="2800"/>
              <a:buFont typeface="Calibri"/>
              <a:buAutoNum type="arabicPeriod"/>
            </a:pPr>
            <a:r>
              <a:rPr lang="fr-CA" sz="2400" dirty="0"/>
              <a:t>Prochaines étapes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Exercice : Déceler les préjugés et les stéréotypes</a:t>
            </a:r>
          </a:p>
        </p:txBody>
      </p:sp>
      <p:sp>
        <p:nvSpPr>
          <p:cNvPr id="159" name="Google Shape;159;p10"/>
          <p:cNvSpPr txBox="1">
            <a:spLocks noGrp="1"/>
          </p:cNvSpPr>
          <p:nvPr>
            <p:ph type="body" idx="1"/>
            <p:custDataLst>
              <p:tags r:id="rId2"/>
            </p:custDataLst>
          </p:nvPr>
        </p:nvSpPr>
        <p:spPr>
          <a:xfrm>
            <a:off x="838200" y="1841954"/>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22222"/>
              </a:buClr>
              <a:buSzPts val="3200"/>
              <a:buNone/>
            </a:pPr>
            <a:r>
              <a:rPr lang="fr-CA" sz="2400" dirty="0">
                <a:solidFill>
                  <a:srgbClr val="003A5D"/>
                </a:solidFill>
              </a:rPr>
              <a:t>« Il y a environ un an, j’ai pris la parole lors d’une journée de formation pour les médecins de famille au Manitoba.</a:t>
            </a:r>
            <a:br>
              <a:rPr lang="fr-CA" sz="2400" dirty="0">
                <a:solidFill>
                  <a:srgbClr val="003A5D"/>
                </a:solidFill>
              </a:rPr>
            </a:br>
            <a:r>
              <a:rPr lang="fr-CA" sz="2400" dirty="0">
                <a:solidFill>
                  <a:srgbClr val="003A5D"/>
                </a:solidFill>
              </a:rPr>
              <a:t>Sur le formulaire d’évaluation, quelqu’un parmi mes collègues</a:t>
            </a:r>
            <a:br>
              <a:rPr lang="fr-CA" sz="2400" dirty="0">
                <a:solidFill>
                  <a:srgbClr val="003A5D"/>
                </a:solidFill>
              </a:rPr>
            </a:br>
            <a:r>
              <a:rPr lang="fr-CA" sz="2400" dirty="0">
                <a:solidFill>
                  <a:srgbClr val="003A5D"/>
                </a:solidFill>
              </a:rPr>
              <a:t>médecins avait écrit un commentaire du genre : </a:t>
            </a:r>
          </a:p>
          <a:p>
            <a:pPr marL="0" lvl="0" indent="0" algn="ctr" rtl="0">
              <a:lnSpc>
                <a:spcPct val="90000"/>
              </a:lnSpc>
              <a:spcBef>
                <a:spcPts val="1000"/>
              </a:spcBef>
              <a:spcAft>
                <a:spcPts val="0"/>
              </a:spcAft>
              <a:buClr>
                <a:srgbClr val="222222"/>
              </a:buClr>
              <a:buSzPts val="3200"/>
              <a:buNone/>
            </a:pPr>
            <a:r>
              <a:rPr lang="fr-CA" sz="2400" dirty="0">
                <a:solidFill>
                  <a:srgbClr val="003A5D"/>
                </a:solidFill>
              </a:rPr>
              <a:t>"Eh bien, les pensionnats ont clairement fonctionné;</a:t>
            </a:r>
            <a:br>
              <a:rPr lang="fr-CA" sz="2400" dirty="0">
                <a:solidFill>
                  <a:srgbClr val="003A5D"/>
                </a:solidFill>
              </a:rPr>
            </a:br>
            <a:r>
              <a:rPr lang="fr-CA" sz="2400" dirty="0">
                <a:solidFill>
                  <a:srgbClr val="003A5D"/>
                </a:solidFill>
              </a:rPr>
              <a:t>vous êtes éduquée maintenant.” »</a:t>
            </a:r>
          </a:p>
          <a:p>
            <a:pPr marL="0" lvl="0" indent="0" algn="ctr" rtl="0">
              <a:lnSpc>
                <a:spcPct val="90000"/>
              </a:lnSpc>
              <a:spcBef>
                <a:spcPts val="1000"/>
              </a:spcBef>
              <a:spcAft>
                <a:spcPts val="0"/>
              </a:spcAft>
              <a:buClr>
                <a:srgbClr val="222222"/>
              </a:buClr>
              <a:buSzPts val="3200"/>
              <a:buNone/>
            </a:pPr>
            <a:r>
              <a:rPr lang="fr-CA" dirty="0">
                <a:solidFill>
                  <a:srgbClr val="003A5D"/>
                </a:solidFill>
              </a:rPr>
              <a:t> </a:t>
            </a:r>
          </a:p>
          <a:p>
            <a:pPr marL="0" lvl="0" indent="0" algn="ctr" rtl="0">
              <a:lnSpc>
                <a:spcPct val="90000"/>
              </a:lnSpc>
              <a:spcBef>
                <a:spcPts val="1000"/>
              </a:spcBef>
              <a:spcAft>
                <a:spcPts val="0"/>
              </a:spcAft>
              <a:buClr>
                <a:srgbClr val="222222"/>
              </a:buClr>
              <a:buSzPts val="3200"/>
              <a:buNone/>
            </a:pPr>
            <a:r>
              <a:rPr lang="fr-CA" sz="1800" dirty="0">
                <a:solidFill>
                  <a:srgbClr val="003A5D"/>
                </a:solidFill>
              </a:rPr>
              <a:t>- Dre Marcia Anderson</a:t>
            </a:r>
          </a:p>
          <a:p>
            <a:pPr marL="0" lvl="0" indent="0" algn="ctr" rtl="0">
              <a:lnSpc>
                <a:spcPct val="90000"/>
              </a:lnSpc>
              <a:spcBef>
                <a:spcPts val="1000"/>
              </a:spcBef>
              <a:spcAft>
                <a:spcPts val="0"/>
              </a:spcAft>
              <a:buClr>
                <a:schemeClr val="dk1"/>
              </a:buClr>
              <a:buSzPts val="3200"/>
              <a:buNone/>
            </a:pPr>
            <a:endParaRPr lang="fr-CA"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custDataLst>
              <p:tags r:id="rId1"/>
            </p:custDataLst>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fr-CA" dirty="0"/>
              <a:t>Qui sont les peuples autochtones au Canada?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Peuples autochtones au Canada</a:t>
            </a:r>
          </a:p>
        </p:txBody>
      </p:sp>
      <p:sp>
        <p:nvSpPr>
          <p:cNvPr id="172" name="Google Shape;172;p12"/>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Nations inuites ou métisses et Premières Nations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Terminologie</a:t>
            </a:r>
          </a:p>
        </p:txBody>
      </p:sp>
      <p:sp>
        <p:nvSpPr>
          <p:cNvPr id="179" name="Google Shape;179;p13"/>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Autochtone</a:t>
            </a:r>
          </a:p>
          <a:p>
            <a:pPr marL="228600" lvl="0" indent="-228600" algn="l" rtl="0">
              <a:lnSpc>
                <a:spcPct val="90000"/>
              </a:lnSpc>
              <a:spcBef>
                <a:spcPts val="1000"/>
              </a:spcBef>
              <a:spcAft>
                <a:spcPts val="0"/>
              </a:spcAft>
              <a:buClr>
                <a:schemeClr val="dk1"/>
              </a:buClr>
              <a:buSzPts val="2800"/>
              <a:buChar char="•"/>
            </a:pPr>
            <a:r>
              <a:rPr lang="fr-CA" dirty="0" err="1"/>
              <a:t>Indien·ne</a:t>
            </a:r>
            <a:endParaRPr lang="fr-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custDataLst>
              <p:tags r:id="rId1"/>
            </p:custDataLst>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fr-CA" dirty="0"/>
              <a:t>Principaux événements historiques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6"/>
          <p:cNvSpPr txBox="1">
            <a:spLocks noGrp="1"/>
          </p:cNvSpPr>
          <p:nvPr>
            <p:ph type="body" idx="1"/>
            <p:custDataLst>
              <p:tags r:id="rId1"/>
            </p:custDataLst>
          </p:nvPr>
        </p:nvSpPr>
        <p:spPr>
          <a:xfrm>
            <a:off x="838200" y="1825625"/>
            <a:ext cx="10687756"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3200"/>
              <a:buNone/>
            </a:pPr>
            <a:r>
              <a:rPr lang="en-US" sz="3200" dirty="0"/>
              <a:t>« </a:t>
            </a:r>
            <a:r>
              <a:rPr lang="fr-FR" sz="3200" dirty="0"/>
              <a:t>Pour envisager des solutions, il faut commencer par comprendre les racines historiques du racisme et du colonialisme, ce dont elles se nourrissent et les endroits où le racisme se manifeste, de même que ses effets délétères sur les patients autochtones</a:t>
            </a:r>
            <a:r>
              <a:rPr lang="en-US" sz="3200" dirty="0"/>
              <a:t>. »</a:t>
            </a:r>
            <a:endParaRPr dirty="0"/>
          </a:p>
          <a:p>
            <a:pPr marL="0" lvl="0" indent="0" algn="ctr" rtl="0">
              <a:lnSpc>
                <a:spcPct val="90000"/>
              </a:lnSpc>
              <a:spcBef>
                <a:spcPts val="1000"/>
              </a:spcBef>
              <a:spcAft>
                <a:spcPts val="0"/>
              </a:spcAft>
              <a:buClr>
                <a:schemeClr val="dk1"/>
              </a:buClr>
              <a:buSzPts val="3200"/>
              <a:buNone/>
            </a:pPr>
            <a:endParaRPr sz="3200" dirty="0"/>
          </a:p>
          <a:p>
            <a:pPr marL="0" lvl="0" indent="0" algn="ctr" rtl="0">
              <a:lnSpc>
                <a:spcPct val="90000"/>
              </a:lnSpc>
              <a:spcBef>
                <a:spcPts val="1000"/>
              </a:spcBef>
              <a:spcAft>
                <a:spcPts val="0"/>
              </a:spcAft>
              <a:buClr>
                <a:schemeClr val="dk1"/>
              </a:buClr>
              <a:buSzPts val="3200"/>
              <a:buNone/>
            </a:pPr>
            <a:r>
              <a:rPr lang="en-US" sz="3200" dirty="0"/>
              <a:t>- </a:t>
            </a:r>
            <a:r>
              <a:rPr lang="fr-FR" sz="2400" u="sng" dirty="0">
                <a:solidFill>
                  <a:schemeClr val="hlink"/>
                </a:solidFill>
                <a:hlinkClick r:id="rId4">
                  <a:extLst>
                    <a:ext uri="{A12FA001-AC4F-418D-AE19-62706E023703}">
                      <ahyp:hlinkClr xmlns:ahyp="http://schemas.microsoft.com/office/drawing/2018/hyperlinkcolor" val="tx"/>
                    </a:ext>
                  </a:extLst>
                </a:hlinkClick>
              </a:rPr>
              <a:t>Guide d'introduction à la santé des Autochtones</a:t>
            </a:r>
            <a:r>
              <a:rPr lang="en-US" sz="2400" dirty="0"/>
              <a:t> (2019)</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title"/>
            <p:custDataLst>
              <p:tags r:id="rId1"/>
            </p:custDataLst>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Sondage</a:t>
            </a:r>
            <a:endParaRPr dirty="0"/>
          </a:p>
        </p:txBody>
      </p:sp>
      <p:sp>
        <p:nvSpPr>
          <p:cNvPr id="197" name="Google Shape;197;p17"/>
          <p:cNvSpPr txBox="1">
            <a:spLocks noGrp="1"/>
          </p:cNvSpPr>
          <p:nvPr>
            <p:ph type="body" idx="1"/>
            <p:custDataLst>
              <p:tags r:id="rId2"/>
            </p:custDataLst>
          </p:nvPr>
        </p:nvSpPr>
        <p:spPr>
          <a:xfrm>
            <a:off x="1047828" y="184785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sz="2400" dirty="0"/>
              <a:t>Lequel des sujets suivants connaissez-vous </a:t>
            </a:r>
            <a:r>
              <a:rPr lang="fr-CA" sz="2400" b="1" u="sng" dirty="0"/>
              <a:t>le mieux</a:t>
            </a:r>
            <a:r>
              <a:rPr lang="fr-CA" sz="2400" dirty="0"/>
              <a:t>? </a:t>
            </a:r>
          </a:p>
          <a:p>
            <a:pPr marL="0" indent="0">
              <a:spcBef>
                <a:spcPts val="600"/>
              </a:spcBef>
              <a:buSzPts val="2800"/>
              <a:buNone/>
            </a:pPr>
            <a:endParaRPr lang="fr-CA" sz="2400" dirty="0"/>
          </a:p>
          <a:p>
            <a:pPr marL="0" indent="0">
              <a:spcBef>
                <a:spcPts val="600"/>
              </a:spcBef>
              <a:buSzPts val="2800"/>
              <a:buNone/>
            </a:pPr>
            <a:r>
              <a:rPr lang="fr-CA" sz="2400" dirty="0"/>
              <a:t>a)  Droits fonciers et traités territoriaux </a:t>
            </a:r>
          </a:p>
          <a:p>
            <a:pPr marL="0" indent="0">
              <a:spcBef>
                <a:spcPts val="600"/>
              </a:spcBef>
              <a:buSzPts val="2800"/>
              <a:buNone/>
            </a:pPr>
            <a:r>
              <a:rPr lang="fr-CA" sz="2400" dirty="0"/>
              <a:t>b)  Pensionnats</a:t>
            </a:r>
          </a:p>
          <a:p>
            <a:pPr marL="0" indent="0">
              <a:spcBef>
                <a:spcPts val="600"/>
              </a:spcBef>
              <a:buSzPts val="2800"/>
              <a:buNone/>
            </a:pPr>
            <a:r>
              <a:rPr lang="fr-CA" sz="2400" dirty="0"/>
              <a:t>c)  Rafle des années soixante</a:t>
            </a:r>
          </a:p>
          <a:p>
            <a:pPr marL="0" lvl="0" indent="0" algn="l" rtl="0">
              <a:lnSpc>
                <a:spcPct val="90000"/>
              </a:lnSpc>
              <a:spcBef>
                <a:spcPts val="600"/>
              </a:spcBef>
              <a:spcAft>
                <a:spcPts val="0"/>
              </a:spcAft>
              <a:buClr>
                <a:schemeClr val="dk1"/>
              </a:buClr>
              <a:buSzPts val="2800"/>
              <a:buNone/>
            </a:pPr>
            <a:r>
              <a:rPr lang="fr-CA" sz="2400" dirty="0"/>
              <a:t>d)  Femmes et filles autochtones disparues et assassinées (FFADA)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Bienvenue!</a:t>
            </a:r>
          </a:p>
        </p:txBody>
      </p:sp>
      <p:sp>
        <p:nvSpPr>
          <p:cNvPr id="101" name="Google Shape;101;p2"/>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Qui suis-je?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Duncan Campbell Scott</a:t>
            </a:r>
            <a:endParaRPr/>
          </a:p>
        </p:txBody>
      </p:sp>
      <p:pic>
        <p:nvPicPr>
          <p:cNvPr id="204" name="Google Shape;204;p18" descr="pasted-image.tif"/>
          <p:cNvPicPr preferRelativeResize="0"/>
          <p:nvPr>
            <p:custDataLst>
              <p:tags r:id="rId2"/>
            </p:custDataLst>
          </p:nvPr>
        </p:nvPicPr>
        <p:blipFill rotWithShape="1">
          <a:blip r:embed="rId5">
            <a:alphaModFix/>
          </a:blip>
          <a:srcRect/>
          <a:stretch/>
        </p:blipFill>
        <p:spPr>
          <a:xfrm>
            <a:off x="2300883" y="1690688"/>
            <a:ext cx="7590234" cy="3571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14"/>
          <p:cNvSpPr txBox="1">
            <a:spLocks noGrp="1"/>
          </p:cNvSpPr>
          <p:nvPr>
            <p:ph type="body" idx="1"/>
            <p:custDataLst>
              <p:tags r:id="rId1"/>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3200"/>
              <a:buNone/>
            </a:pPr>
            <a:r>
              <a:rPr lang="fr-CA" sz="3200" dirty="0"/>
              <a:t>« Les Autochtones du Canada souffrent d’une mauvaise santé, qui est en grande partie liée au racisme ainsi qu’aux pratiques toujours en vigueur et aux effets du colonialisme. »</a:t>
            </a:r>
          </a:p>
          <a:p>
            <a:pPr marL="0" lvl="0" indent="0" algn="ctr" rtl="0">
              <a:lnSpc>
                <a:spcPct val="90000"/>
              </a:lnSpc>
              <a:spcBef>
                <a:spcPts val="1000"/>
              </a:spcBef>
              <a:spcAft>
                <a:spcPts val="0"/>
              </a:spcAft>
              <a:buClr>
                <a:schemeClr val="dk1"/>
              </a:buClr>
              <a:buSzPts val="3200"/>
              <a:buNone/>
            </a:pPr>
            <a:endParaRPr lang="fr-CA" sz="3200" dirty="0"/>
          </a:p>
          <a:p>
            <a:pPr marL="0" lvl="0" indent="0" algn="ctr" rtl="0">
              <a:lnSpc>
                <a:spcPct val="90000"/>
              </a:lnSpc>
              <a:spcBef>
                <a:spcPts val="1000"/>
              </a:spcBef>
              <a:spcAft>
                <a:spcPts val="0"/>
              </a:spcAft>
              <a:buClr>
                <a:schemeClr val="dk1"/>
              </a:buClr>
              <a:buSzPts val="3200"/>
              <a:buNone/>
            </a:pPr>
            <a:r>
              <a:rPr lang="fr-CA" sz="3200" dirty="0"/>
              <a:t>- </a:t>
            </a:r>
            <a:r>
              <a:rPr lang="fr-CA" sz="2400" u="sng" dirty="0">
                <a:solidFill>
                  <a:schemeClr val="hlink"/>
                </a:solidFill>
                <a:hlinkClick r:id="rId4">
                  <a:extLst>
                    <a:ext uri="{A12FA001-AC4F-418D-AE19-62706E023703}">
                      <ahyp:hlinkClr xmlns:ahyp="http://schemas.microsoft.com/office/drawing/2018/hyperlinkcolor" val="tx"/>
                    </a:ext>
                  </a:extLst>
                </a:hlinkClick>
              </a:rPr>
              <a:t>Guide d’introduction à la santé des Autochtones</a:t>
            </a:r>
            <a:r>
              <a:rPr lang="fr-CA" sz="2400" dirty="0"/>
              <a:t> (2019)</a:t>
            </a:r>
            <a:endParaRPr lang="fr-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3"/>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CA" dirty="0"/>
              <a:t>Territoire</a:t>
            </a:r>
          </a:p>
        </p:txBody>
      </p:sp>
      <p:pic>
        <p:nvPicPr>
          <p:cNvPr id="216" name="Google Shape;216;p73" descr="A map of the world&#10;&#10;Description automatically generated"/>
          <p:cNvPicPr preferRelativeResize="0"/>
          <p:nvPr>
            <p:custDataLst>
              <p:tags r:id="rId2"/>
            </p:custDataLst>
          </p:nvPr>
        </p:nvPicPr>
        <p:blipFill rotWithShape="1">
          <a:blip r:embed="rId6">
            <a:alphaModFix/>
          </a:blip>
          <a:srcRect/>
          <a:stretch/>
        </p:blipFill>
        <p:spPr>
          <a:xfrm>
            <a:off x="3132293" y="1917510"/>
            <a:ext cx="5927414" cy="3022980"/>
          </a:xfrm>
          <a:prstGeom prst="rect">
            <a:avLst/>
          </a:prstGeom>
          <a:noFill/>
          <a:ln>
            <a:noFill/>
          </a:ln>
        </p:spPr>
      </p:pic>
      <p:sp>
        <p:nvSpPr>
          <p:cNvPr id="217" name="Google Shape;217;p73"/>
          <p:cNvSpPr txBox="1"/>
          <p:nvPr>
            <p:custDataLst>
              <p:tags r:id="rId3"/>
            </p:custDataLst>
          </p:nvPr>
        </p:nvSpPr>
        <p:spPr>
          <a:xfrm>
            <a:off x="3423974" y="5040374"/>
            <a:ext cx="6049209" cy="25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050" u="sng" dirty="0">
                <a:effectLst/>
                <a:hlinkClick r:id="rId7"/>
              </a:rPr>
              <a:t>Cette image</a:t>
            </a:r>
            <a:r>
              <a:rPr lang="fr-CA" sz="1050" dirty="0">
                <a:effectLst/>
              </a:rPr>
              <a:t> d’origine inconnue est fournie sous licence </a:t>
            </a:r>
            <a:r>
              <a:rPr lang="fr-CA" sz="9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CC BY-SA-NC</a:t>
            </a:r>
            <a:r>
              <a:rPr lang="fr-CA" sz="900" dirty="0">
                <a:effectLst/>
              </a:rPr>
              <a:t>.</a:t>
            </a:r>
            <a:endParaRPr lang="fr-CA"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165fc7f950_1_0"/>
          <p:cNvSpPr txBox="1">
            <a:spLocks noGrp="1"/>
          </p:cNvSpPr>
          <p:nvPr>
            <p:ph type="title"/>
            <p:custDataLst>
              <p:tags r:id="rId1"/>
            </p:custDataLst>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Territoire</a:t>
            </a:r>
          </a:p>
        </p:txBody>
      </p:sp>
      <p:sp>
        <p:nvSpPr>
          <p:cNvPr id="224" name="Google Shape;224;g2165fc7f950_1_0"/>
          <p:cNvSpPr txBox="1">
            <a:spLocks noGrp="1"/>
          </p:cNvSpPr>
          <p:nvPr>
            <p:ph type="body" idx="1"/>
            <p:custDataLst>
              <p:tags r:id="rId2"/>
            </p:custDataLst>
          </p:nvPr>
        </p:nvSpPr>
        <p:spPr>
          <a:xfrm>
            <a:off x="838200" y="1825625"/>
            <a:ext cx="56982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sz="2400" dirty="0"/>
              <a:t>Accords commerciaux</a:t>
            </a:r>
          </a:p>
          <a:p>
            <a:pPr marL="228600" lvl="0" indent="-228600" algn="l" rtl="0">
              <a:lnSpc>
                <a:spcPct val="90000"/>
              </a:lnSpc>
              <a:spcBef>
                <a:spcPts val="1000"/>
              </a:spcBef>
              <a:spcAft>
                <a:spcPts val="0"/>
              </a:spcAft>
              <a:buClr>
                <a:schemeClr val="dk1"/>
              </a:buClr>
              <a:buSzPts val="2800"/>
              <a:buChar char="•"/>
            </a:pPr>
            <a:r>
              <a:rPr lang="fr-CA" sz="2400" dirty="0"/>
              <a:t>Traités</a:t>
            </a:r>
          </a:p>
          <a:p>
            <a:pPr marL="228600" lvl="0" indent="-228600" algn="l" rtl="0">
              <a:lnSpc>
                <a:spcPct val="90000"/>
              </a:lnSpc>
              <a:spcBef>
                <a:spcPts val="1000"/>
              </a:spcBef>
              <a:spcAft>
                <a:spcPts val="0"/>
              </a:spcAft>
              <a:buClr>
                <a:schemeClr val="dk1"/>
              </a:buClr>
              <a:buSzPts val="2800"/>
              <a:buChar char="•"/>
            </a:pPr>
            <a:r>
              <a:rPr lang="fr-CA" sz="2400" dirty="0"/>
              <a:t>Promesses non tenues – source importante de méfiance et d’animosité</a:t>
            </a:r>
          </a:p>
        </p:txBody>
      </p:sp>
      <p:sp>
        <p:nvSpPr>
          <p:cNvPr id="225" name="Google Shape;225;g2165fc7f950_1_0"/>
          <p:cNvSpPr txBox="1"/>
          <p:nvPr>
            <p:custDataLst>
              <p:tags r:id="rId3"/>
            </p:custDataLst>
          </p:nvPr>
        </p:nvSpPr>
        <p:spPr>
          <a:xfrm flipH="1">
            <a:off x="5919253" y="4846848"/>
            <a:ext cx="64056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CA" sz="1600" b="0" i="0" u="none" strike="noStrike" cap="none" dirty="0">
                <a:solidFill>
                  <a:schemeClr val="dk1"/>
                </a:solidFill>
                <a:latin typeface="Calibri"/>
                <a:ea typeface="Calibri"/>
                <a:cs typeface="Calibri"/>
                <a:sym typeface="Calibri"/>
              </a:rPr>
              <a:t>Crédit photo</a:t>
            </a:r>
            <a:endParaRPr lang="fr-CA" sz="1400" b="0" i="0" u="none" strike="noStrike" cap="none" dirty="0">
              <a:solidFill>
                <a:srgbClr val="000000"/>
              </a:solidFill>
              <a:latin typeface="Arial"/>
              <a:ea typeface="Arial"/>
              <a:cs typeface="Arial"/>
              <a:sym typeface="Arial"/>
            </a:endParaRPr>
          </a:p>
        </p:txBody>
      </p:sp>
      <p:pic>
        <p:nvPicPr>
          <p:cNvPr id="226" name="Google Shape;226;g2165fc7f950_1_0" descr="unnamed.jpg"/>
          <p:cNvPicPr preferRelativeResize="0"/>
          <p:nvPr>
            <p:custDataLst>
              <p:tags r:id="rId4"/>
            </p:custDataLst>
          </p:nvPr>
        </p:nvPicPr>
        <p:blipFill rotWithShape="1">
          <a:blip r:embed="rId7">
            <a:alphaModFix/>
          </a:blip>
          <a:srcRect/>
          <a:stretch/>
        </p:blipFill>
        <p:spPr>
          <a:xfrm>
            <a:off x="6890368" y="1825625"/>
            <a:ext cx="4463432" cy="29183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20"/>
          <p:cNvSpPr txBox="1">
            <a:spLocks noGrp="1"/>
          </p:cNvSpPr>
          <p:nvPr>
            <p:ph type="body" idx="1"/>
            <p:custDataLst>
              <p:tags r:id="rId1"/>
            </p:custDataLst>
          </p:nvPr>
        </p:nvSpPr>
        <p:spPr>
          <a:xfrm>
            <a:off x="667455" y="1085396"/>
            <a:ext cx="10857089"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fr-FR" dirty="0"/>
              <a:t>« Aux yeux des colonisateurs, la terre était synonyme de propriété, de bien immobilier ou de ressources naturelles. Mais pour notre peuple, elle était tout : notre identité, notre lien avec nos ancêtres, l'habitat des espèces non humaines de notre famille, notre pharmacie, notre épicerie, notre bibliothèque, la source de tout ce qui nous soutenait. La terre était le lieu sacré où notre responsabilité à l'égard du monde était manifestée. Elle s'appartenait à elle-même. Elle était un cadeau, et non un bien, ce qui fait qu'elle ne pouvait jamais être vendue ou achetée. (</a:t>
            </a:r>
            <a:r>
              <a:rPr lang="fr-FR" dirty="0" err="1"/>
              <a:t>Kimmerer</a:t>
            </a:r>
            <a:r>
              <a:rPr lang="fr-FR" dirty="0"/>
              <a:t>, 2013). »</a:t>
            </a:r>
          </a:p>
          <a:p>
            <a:pPr marL="0" lvl="0" indent="0" algn="ctr" rtl="0">
              <a:lnSpc>
                <a:spcPct val="90000"/>
              </a:lnSpc>
              <a:spcBef>
                <a:spcPts val="0"/>
              </a:spcBef>
              <a:spcAft>
                <a:spcPts val="0"/>
              </a:spcAft>
              <a:buClr>
                <a:schemeClr val="dk1"/>
              </a:buClr>
              <a:buSzPts val="2800"/>
              <a:buNone/>
            </a:pPr>
            <a:endParaRPr lang="fr-FR" dirty="0"/>
          </a:p>
          <a:p>
            <a:pPr marL="0" lvl="0" indent="0" algn="ctr" rtl="0">
              <a:lnSpc>
                <a:spcPct val="90000"/>
              </a:lnSpc>
              <a:spcBef>
                <a:spcPts val="0"/>
              </a:spcBef>
              <a:spcAft>
                <a:spcPts val="0"/>
              </a:spcAft>
              <a:buClr>
                <a:schemeClr val="dk1"/>
              </a:buClr>
              <a:buSzPts val="2800"/>
              <a:buNone/>
            </a:pPr>
            <a:r>
              <a:rPr lang="en-US" sz="3200" dirty="0"/>
              <a:t>- </a:t>
            </a:r>
            <a:r>
              <a:rPr lang="fr-FR" sz="2400" u="sng" dirty="0">
                <a:solidFill>
                  <a:schemeClr val="hlink"/>
                </a:solidFill>
                <a:hlinkClick r:id="rId4">
                  <a:extLst>
                    <a:ext uri="{A12FA001-AC4F-418D-AE19-62706E023703}">
                      <ahyp:hlinkClr xmlns:ahyp="http://schemas.microsoft.com/office/drawing/2018/hyperlinkcolor" val="tx"/>
                    </a:ext>
                  </a:extLst>
                </a:hlinkClick>
              </a:rPr>
              <a:t>Guide d’introduction à la santé des Autochtones</a:t>
            </a:r>
            <a:r>
              <a:rPr lang="en-US" sz="2400" dirty="0"/>
              <a:t> (2019)</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Vidéo</a:t>
            </a:r>
          </a:p>
        </p:txBody>
      </p:sp>
      <p:sp>
        <p:nvSpPr>
          <p:cNvPr id="238" name="Google Shape;238;p21"/>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Aîné Albert Dumont – Territoire et santé des Autochtones : </a:t>
            </a:r>
            <a:r>
              <a:rPr lang="fr-CA" u="sng" dirty="0">
                <a:solidFill>
                  <a:schemeClr val="hlink"/>
                </a:solidFill>
                <a:hlinkClick r:id="rId5"/>
              </a:rPr>
              <a:t>http://www.kaltura.com/tiny/y9sav</a:t>
            </a:r>
            <a:r>
              <a:rPr lang="fr-CA" dirty="0"/>
              <a:t> (en anglais seulement)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custDataLst>
              <p:tags r:id="rId1"/>
            </p:custDataLst>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Sondage</a:t>
            </a:r>
            <a:endParaRPr dirty="0"/>
          </a:p>
        </p:txBody>
      </p:sp>
      <p:sp>
        <p:nvSpPr>
          <p:cNvPr id="245" name="Google Shape;245;p22"/>
          <p:cNvSpPr txBox="1">
            <a:spLocks noGrp="1"/>
          </p:cNvSpPr>
          <p:nvPr>
            <p:ph type="body" idx="1"/>
            <p:custDataLst>
              <p:tags r:id="rId2"/>
            </p:custDataLst>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r-CA" b="1" dirty="0"/>
              <a:t>Savez-vous sur quel territoire vous vous trouvez?</a:t>
            </a:r>
            <a:endParaRPr lang="fr-CA" dirty="0"/>
          </a:p>
          <a:p>
            <a:pPr marL="628650" lvl="0" indent="-514350" algn="l" rtl="0">
              <a:lnSpc>
                <a:spcPct val="90000"/>
              </a:lnSpc>
              <a:spcBef>
                <a:spcPts val="1000"/>
              </a:spcBef>
              <a:spcAft>
                <a:spcPts val="0"/>
              </a:spcAft>
              <a:buSzPts val="2800"/>
              <a:buFont typeface="Arial"/>
              <a:buAutoNum type="alphaLcParenR"/>
            </a:pPr>
            <a:r>
              <a:rPr lang="fr-CA" dirty="0"/>
              <a:t>Oui</a:t>
            </a:r>
          </a:p>
          <a:p>
            <a:pPr marL="628650" lvl="0" indent="-514350" algn="l" rtl="0">
              <a:lnSpc>
                <a:spcPct val="90000"/>
              </a:lnSpc>
              <a:spcBef>
                <a:spcPts val="1000"/>
              </a:spcBef>
              <a:spcAft>
                <a:spcPts val="0"/>
              </a:spcAft>
              <a:buSzPts val="2800"/>
              <a:buFont typeface="Arial"/>
              <a:buAutoNum type="alphaLcParenR"/>
            </a:pPr>
            <a:r>
              <a:rPr lang="fr-CA" dirty="0"/>
              <a:t>Non</a:t>
            </a:r>
          </a:p>
          <a:p>
            <a:pPr marL="457200" lvl="0" indent="-228600" algn="l" rtl="0">
              <a:lnSpc>
                <a:spcPct val="90000"/>
              </a:lnSpc>
              <a:spcBef>
                <a:spcPts val="1000"/>
              </a:spcBef>
              <a:spcAft>
                <a:spcPts val="0"/>
              </a:spcAft>
              <a:buClr>
                <a:schemeClr val="dk1"/>
              </a:buClr>
              <a:buSzPts val="1800"/>
              <a:buNone/>
            </a:pPr>
            <a:endParaRPr lang="fr-CA" dirty="0"/>
          </a:p>
          <a:p>
            <a:pPr marL="457200" lvl="0" indent="-228600" algn="l" rtl="0">
              <a:lnSpc>
                <a:spcPct val="90000"/>
              </a:lnSpc>
              <a:spcBef>
                <a:spcPts val="1000"/>
              </a:spcBef>
              <a:spcAft>
                <a:spcPts val="0"/>
              </a:spcAft>
              <a:buClr>
                <a:schemeClr val="dk1"/>
              </a:buClr>
              <a:buSzPts val="1800"/>
              <a:buNone/>
            </a:pPr>
            <a:endParaRPr lang="fr-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Conflits territoriaux actuels</a:t>
            </a:r>
          </a:p>
        </p:txBody>
      </p:sp>
      <p:sp>
        <p:nvSpPr>
          <p:cNvPr id="252" name="Google Shape;252;p23"/>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Conflit territorial de Caledonia (concession de </a:t>
            </a:r>
            <a:r>
              <a:rPr lang="fr-CA" dirty="0" err="1"/>
              <a:t>Haldimand</a:t>
            </a:r>
            <a:r>
              <a:rPr lang="fr-CA"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4"/>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dirty="0"/>
              <a:t>Pensionnats</a:t>
            </a:r>
            <a:endParaRPr dirty="0"/>
          </a:p>
        </p:txBody>
      </p:sp>
      <p:pic>
        <p:nvPicPr>
          <p:cNvPr id="258" name="Google Shape;258;p74" descr="A group of people posing for a photo&#10;&#10;Description automatically generated"/>
          <p:cNvPicPr preferRelativeResize="0"/>
          <p:nvPr>
            <p:custDataLst>
              <p:tags r:id="rId2"/>
            </p:custDataLst>
          </p:nvPr>
        </p:nvPicPr>
        <p:blipFill rotWithShape="1">
          <a:blip r:embed="rId6">
            <a:alphaModFix/>
          </a:blip>
          <a:srcRect/>
          <a:stretch/>
        </p:blipFill>
        <p:spPr>
          <a:xfrm>
            <a:off x="4312643" y="1436277"/>
            <a:ext cx="3566713" cy="3985446"/>
          </a:xfrm>
          <a:prstGeom prst="rect">
            <a:avLst/>
          </a:prstGeom>
          <a:noFill/>
          <a:ln>
            <a:noFill/>
          </a:ln>
        </p:spPr>
      </p:pic>
      <p:sp>
        <p:nvSpPr>
          <p:cNvPr id="259" name="Google Shape;259;p74"/>
          <p:cNvSpPr txBox="1"/>
          <p:nvPr>
            <p:custDataLst>
              <p:tags r:id="rId3"/>
            </p:custDataLst>
          </p:nvPr>
        </p:nvSpPr>
        <p:spPr>
          <a:xfrm>
            <a:off x="4114800" y="5421722"/>
            <a:ext cx="653100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900" b="0" i="0" u="sng" strike="noStrike" cap="none" dirty="0">
                <a:solidFill>
                  <a:srgbClr val="000000"/>
                </a:solidFill>
                <a:latin typeface="Arial"/>
                <a:ea typeface="Arial"/>
                <a:cs typeface="Arial"/>
                <a:sym typeface="Arial"/>
                <a:hlinkClick r:id="rId7"/>
              </a:rPr>
              <a:t>Cette image</a:t>
            </a:r>
            <a:r>
              <a:rPr lang="fr-CA" sz="900" b="0" i="0" u="none" strike="noStrike" cap="none" dirty="0">
                <a:solidFill>
                  <a:srgbClr val="000000"/>
                </a:solidFill>
                <a:latin typeface="Arial"/>
                <a:ea typeface="Arial"/>
                <a:cs typeface="Arial"/>
                <a:sym typeface="Arial"/>
              </a:rPr>
              <a:t> </a:t>
            </a:r>
            <a:r>
              <a:rPr lang="fr-CA" sz="900" dirty="0">
                <a:effectLst/>
              </a:rPr>
              <a:t>d’origine inconnue est fournie sous licence </a:t>
            </a:r>
            <a:r>
              <a:rPr lang="fr-CA" sz="9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CC BY-NC</a:t>
            </a:r>
            <a:endParaRPr lang="fr-CA"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28"/>
          <p:cNvSpPr txBox="1">
            <a:spLocks noGrp="1"/>
          </p:cNvSpPr>
          <p:nvPr>
            <p:ph type="body" idx="1"/>
            <p:custDataLst>
              <p:tags r:id="rId1"/>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t>« L</a:t>
            </a:r>
            <a:r>
              <a:rPr lang="fr-FR" dirty="0"/>
              <a:t>e système des pensionnats (1884–1996) est l’une des armes les plus destructrices utilisées par le gouvernement fédéral pour perpétrer le génocide culturel des peuples autochtones. Le legs de ce système continue de fragiliser la santé de ses survivants, de leur famille et de leur collectivité. »</a:t>
            </a:r>
          </a:p>
          <a:p>
            <a:pPr marL="0" lvl="0" indent="0" algn="ctr" rtl="0">
              <a:lnSpc>
                <a:spcPct val="90000"/>
              </a:lnSpc>
              <a:spcBef>
                <a:spcPts val="1000"/>
              </a:spcBef>
              <a:spcAft>
                <a:spcPts val="0"/>
              </a:spcAft>
              <a:buClr>
                <a:schemeClr val="dk1"/>
              </a:buClr>
              <a:buSzPts val="3200"/>
              <a:buNone/>
            </a:pPr>
            <a:r>
              <a:rPr lang="en-US" sz="3200"/>
              <a:t>- </a:t>
            </a:r>
            <a:r>
              <a:rPr lang="fr-FR" sz="2400" u="sng" dirty="0">
                <a:solidFill>
                  <a:schemeClr val="hlink"/>
                </a:solidFill>
                <a:hlinkClick r:id="rId4">
                  <a:extLst>
                    <a:ext uri="{A12FA001-AC4F-418D-AE19-62706E023703}">
                      <ahyp:hlinkClr xmlns:ahyp="http://schemas.microsoft.com/office/drawing/2018/hyperlinkcolor" val="tx"/>
                    </a:ext>
                  </a:extLst>
                </a:hlinkClick>
              </a:rPr>
              <a:t>Guide d’introduction à la santé des Autochtones</a:t>
            </a:r>
            <a:r>
              <a:rPr lang="en-US" sz="2400"/>
              <a:t>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3"/>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t>Remerciements</a:t>
            </a:r>
          </a:p>
        </p:txBody>
      </p:sp>
      <p:sp>
        <p:nvSpPr>
          <p:cNvPr id="107" name="Google Shape;107;p53"/>
          <p:cNvSpPr txBox="1">
            <a:spLocks noGrp="1"/>
          </p:cNvSpPr>
          <p:nvPr>
            <p:ph type="body" idx="1"/>
            <p:custDataLst>
              <p:tags r:id="rId2"/>
            </p:custDataLst>
          </p:nvPr>
        </p:nvSpPr>
        <p:spPr>
          <a:xfrm>
            <a:off x="838200" y="1825625"/>
            <a:ext cx="10515600" cy="4667250"/>
          </a:xfrm>
          <a:prstGeom prst="rect">
            <a:avLst/>
          </a:prstGeom>
          <a:noFill/>
          <a:ln>
            <a:noFill/>
          </a:ln>
        </p:spPr>
        <p:txBody>
          <a:bodyPr spcFirstLastPara="1" wrap="square" lIns="91425" tIns="45700" rIns="91425" bIns="45700" anchor="t" anchorCtr="0">
            <a:normAutofit fontScale="62500" lnSpcReduction="20000"/>
          </a:bodyPr>
          <a:lstStyle/>
          <a:p>
            <a:pPr marL="114300" lvl="0" indent="0" algn="l" rtl="0">
              <a:lnSpc>
                <a:spcPct val="90000"/>
              </a:lnSpc>
              <a:spcBef>
                <a:spcPts val="1000"/>
              </a:spcBef>
              <a:spcAft>
                <a:spcPts val="0"/>
              </a:spcAft>
              <a:buClr>
                <a:schemeClr val="dk1"/>
              </a:buClr>
              <a:buSzPts val="1800"/>
              <a:buNone/>
            </a:pPr>
            <a:r>
              <a:rPr lang="fr-CA" b="1" dirty="0"/>
              <a:t>Développeur principal : </a:t>
            </a:r>
          </a:p>
          <a:p>
            <a:pPr marL="114300" lvl="0" indent="0" algn="l" rtl="0">
              <a:lnSpc>
                <a:spcPct val="90000"/>
              </a:lnSpc>
              <a:spcBef>
                <a:spcPts val="1000"/>
              </a:spcBef>
              <a:spcAft>
                <a:spcPts val="0"/>
              </a:spcAft>
              <a:buClr>
                <a:schemeClr val="dk1"/>
              </a:buClr>
              <a:buSzPts val="1800"/>
              <a:buNone/>
            </a:pPr>
            <a:r>
              <a:rPr lang="fr-CA" dirty="0"/>
              <a:t>Jillian Roberge, MD, FRCPC</a:t>
            </a:r>
          </a:p>
          <a:p>
            <a:pPr marL="114300" lvl="0" indent="0" algn="l" rtl="0">
              <a:lnSpc>
                <a:spcPct val="90000"/>
              </a:lnSpc>
              <a:spcBef>
                <a:spcPts val="1000"/>
              </a:spcBef>
              <a:spcAft>
                <a:spcPts val="0"/>
              </a:spcAft>
              <a:buClr>
                <a:schemeClr val="dk1"/>
              </a:buClr>
              <a:buSzPts val="1800"/>
              <a:buNone/>
            </a:pPr>
            <a:endParaRPr lang="fr-CA" dirty="0"/>
          </a:p>
          <a:p>
            <a:pPr marL="114300" lvl="0" indent="0" algn="l" rtl="0">
              <a:lnSpc>
                <a:spcPct val="90000"/>
              </a:lnSpc>
              <a:spcBef>
                <a:spcPts val="1000"/>
              </a:spcBef>
              <a:spcAft>
                <a:spcPts val="0"/>
              </a:spcAft>
              <a:buClr>
                <a:schemeClr val="dk1"/>
              </a:buClr>
              <a:buSzPts val="1800"/>
              <a:buNone/>
            </a:pPr>
            <a:r>
              <a:rPr lang="fr-FR" b="1" dirty="0"/>
              <a:t>Collaborateurs :</a:t>
            </a:r>
          </a:p>
          <a:p>
            <a:r>
              <a:rPr lang="fr-FR" dirty="0"/>
              <a:t>Joel Voth, MD, CCFP (AM) </a:t>
            </a:r>
          </a:p>
          <a:p>
            <a:r>
              <a:rPr lang="fr-FR" dirty="0"/>
              <a:t>Sherry Sandy, BA/BSW/MSW</a:t>
            </a:r>
          </a:p>
          <a:p>
            <a:r>
              <a:rPr lang="fr-FR" dirty="0">
                <a:hlinkClick r:id="rId5"/>
              </a:rPr>
              <a:t>Albert Dumont</a:t>
            </a:r>
            <a:r>
              <a:rPr lang="fr-FR" dirty="0"/>
              <a:t>, Aîné et gardien du savoir traditionnel</a:t>
            </a:r>
          </a:p>
          <a:p>
            <a:r>
              <a:rPr lang="fr-FR" dirty="0">
                <a:hlinkClick r:id="rId6"/>
              </a:rPr>
              <a:t>Le Bureau de la santé des Autochtones</a:t>
            </a:r>
            <a:r>
              <a:rPr lang="fr-FR" dirty="0"/>
              <a:t> (Collège royal)</a:t>
            </a:r>
          </a:p>
          <a:p>
            <a:r>
              <a:rPr lang="fr-FR" dirty="0"/>
              <a:t>Le Groupe de rédaction sur la santé des Autochtones du Collège royal, les auteurs de </a:t>
            </a:r>
            <a:r>
              <a:rPr lang="fr-FR" i="1" dirty="0">
                <a:hlinkClick r:id="rId7"/>
              </a:rPr>
              <a:t>Guide d’introduction à la santé des </a:t>
            </a:r>
            <a:r>
              <a:rPr lang="fr-FR" i="1">
                <a:hlinkClick r:id="rId7"/>
              </a:rPr>
              <a:t>Autochtones </a:t>
            </a:r>
            <a:r>
              <a:rPr lang="fr-FR" i="1"/>
              <a:t> </a:t>
            </a:r>
            <a:r>
              <a:rPr lang="fr-FR"/>
              <a:t>(</a:t>
            </a:r>
            <a:r>
              <a:rPr lang="fr-FR" dirty="0"/>
              <a:t>voir les notes sur les diapositives pour les contributeurs individuels)</a:t>
            </a:r>
          </a:p>
          <a:p>
            <a:r>
              <a:rPr lang="fr-FR" dirty="0"/>
              <a:t>Le Comité sur la santé des Autochtones (un organisme indépendant qui collaborent avec le Collège royal)</a:t>
            </a:r>
          </a:p>
          <a:p>
            <a:r>
              <a:rPr lang="fr-FR" dirty="0">
                <a:hlinkClick r:id="rId8"/>
              </a:rPr>
              <a:t>Design </a:t>
            </a:r>
            <a:r>
              <a:rPr lang="fr-FR" dirty="0" err="1">
                <a:hlinkClick r:id="rId8"/>
              </a:rPr>
              <a:t>Deplume</a:t>
            </a:r>
            <a:r>
              <a:rPr lang="fr-FR" dirty="0"/>
              <a:t> (conception graphique)</a:t>
            </a:r>
          </a:p>
          <a:p>
            <a:r>
              <a:rPr lang="en-US" dirty="0"/>
              <a:t>Selena Mills, </a:t>
            </a:r>
            <a:r>
              <a:rPr lang="en-US" dirty="0">
                <a:hlinkClick r:id="rId9"/>
              </a:rPr>
              <a:t>Roar Creative Agency</a:t>
            </a:r>
            <a:r>
              <a:rPr lang="en-US" dirty="0"/>
              <a:t> </a:t>
            </a:r>
            <a:r>
              <a:rPr lang="fr-FR" dirty="0"/>
              <a:t>(illustrations et graphisme)</a:t>
            </a:r>
            <a:endParaRPr lang="en-US" dirty="0"/>
          </a:p>
          <a:p>
            <a:pPr marL="114300" lvl="0" indent="0" algn="l" rtl="0">
              <a:lnSpc>
                <a:spcPct val="90000"/>
              </a:lnSpc>
              <a:spcBef>
                <a:spcPts val="1000"/>
              </a:spcBef>
              <a:spcAft>
                <a:spcPts val="0"/>
              </a:spcAft>
              <a:buClr>
                <a:schemeClr val="dk1"/>
              </a:buClr>
              <a:buSzPts val="1800"/>
              <a:buNone/>
            </a:pPr>
            <a:endParaRPr lang="fr-FR" dirty="0"/>
          </a:p>
          <a:p>
            <a:pPr marL="114300" lvl="0" indent="0" algn="l" rtl="0">
              <a:lnSpc>
                <a:spcPct val="90000"/>
              </a:lnSpc>
              <a:spcBef>
                <a:spcPts val="1000"/>
              </a:spcBef>
              <a:spcAft>
                <a:spcPts val="0"/>
              </a:spcAft>
              <a:buClr>
                <a:schemeClr val="dk1"/>
              </a:buClr>
              <a:buSzPts val="1800"/>
              <a:buNone/>
            </a:pPr>
            <a:endParaRPr lang="fr-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4"/>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Pensionnats</a:t>
            </a:r>
            <a:endParaRPr dirty="0"/>
          </a:p>
        </p:txBody>
      </p:sp>
      <p:sp>
        <p:nvSpPr>
          <p:cNvPr id="272" name="Google Shape;272;p24"/>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fr-CA" sz="2400" dirty="0"/>
              <a:t>Écoles subventionnées par le gouvernement et dirigées par les églises.</a:t>
            </a:r>
            <a:endParaRPr lang="fr-CA" dirty="0"/>
          </a:p>
          <a:p>
            <a:pPr marL="228600" lvl="0" indent="-228600" algn="l" rtl="0">
              <a:lnSpc>
                <a:spcPct val="90000"/>
              </a:lnSpc>
              <a:spcBef>
                <a:spcPts val="1000"/>
              </a:spcBef>
              <a:spcAft>
                <a:spcPts val="0"/>
              </a:spcAft>
              <a:buClr>
                <a:schemeClr val="dk1"/>
              </a:buClr>
              <a:buSzPts val="2800"/>
              <a:buChar char="•"/>
            </a:pPr>
            <a:r>
              <a:rPr lang="fr-CA" sz="2400" dirty="0"/>
              <a:t>Système mis en application et étendu par Duncan Campbell Scott.</a:t>
            </a:r>
            <a:endParaRPr lang="fr-CA" dirty="0"/>
          </a:p>
          <a:p>
            <a:pPr marL="228600" lvl="0" indent="-228600" algn="l" rtl="0">
              <a:lnSpc>
                <a:spcPct val="90000"/>
              </a:lnSpc>
              <a:spcBef>
                <a:spcPts val="1000"/>
              </a:spcBef>
              <a:spcAft>
                <a:spcPts val="0"/>
              </a:spcAft>
              <a:buClr>
                <a:schemeClr val="dk1"/>
              </a:buClr>
              <a:buSzPts val="2800"/>
              <a:buChar char="•"/>
            </a:pPr>
            <a:r>
              <a:rPr lang="fr-CA" sz="240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Residential</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school</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education</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was</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intended</a:t>
            </a:r>
            <a:r>
              <a:rPr lang="fr-CA" sz="2400" b="0" i="0" dirty="0">
                <a:solidFill>
                  <a:srgbClr val="003A5D"/>
                </a:solidFill>
                <a:latin typeface="Open Sans"/>
                <a:ea typeface="Open Sans"/>
                <a:cs typeface="Open Sans"/>
                <a:sym typeface="Open Sans"/>
              </a:rPr>
              <a:t> to </a:t>
            </a:r>
            <a:r>
              <a:rPr lang="fr-CA" sz="2400" b="0" i="0" dirty="0" err="1">
                <a:solidFill>
                  <a:srgbClr val="003A5D"/>
                </a:solidFill>
                <a:latin typeface="Open Sans"/>
                <a:ea typeface="Open Sans"/>
                <a:cs typeface="Open Sans"/>
                <a:sym typeface="Open Sans"/>
              </a:rPr>
              <a:t>convert</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Indigenous</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children</a:t>
            </a:r>
            <a:r>
              <a:rPr lang="fr-CA" sz="2400" b="0" i="0" dirty="0">
                <a:solidFill>
                  <a:srgbClr val="003A5D"/>
                </a:solidFill>
                <a:latin typeface="Open Sans"/>
                <a:ea typeface="Open Sans"/>
                <a:cs typeface="Open Sans"/>
                <a:sym typeface="Open Sans"/>
              </a:rPr>
              <a:t> to </a:t>
            </a:r>
            <a:r>
              <a:rPr lang="fr-CA" sz="2400" b="0" i="0" dirty="0" err="1">
                <a:solidFill>
                  <a:srgbClr val="003A5D"/>
                </a:solidFill>
                <a:latin typeface="Open Sans"/>
                <a:ea typeface="Open Sans"/>
                <a:cs typeface="Open Sans"/>
                <a:sym typeface="Open Sans"/>
              </a:rPr>
              <a:t>Christianity</a:t>
            </a:r>
            <a:r>
              <a:rPr lang="fr-CA" sz="2400" b="0" i="0" dirty="0">
                <a:solidFill>
                  <a:srgbClr val="003A5D"/>
                </a:solidFill>
                <a:latin typeface="Open Sans"/>
                <a:ea typeface="Open Sans"/>
                <a:cs typeface="Open Sans"/>
                <a:sym typeface="Open Sans"/>
              </a:rPr>
              <a:t>; to </a:t>
            </a:r>
            <a:r>
              <a:rPr lang="fr-CA" sz="2400" b="0" i="0" dirty="0" err="1">
                <a:solidFill>
                  <a:srgbClr val="003A5D"/>
                </a:solidFill>
                <a:latin typeface="Open Sans"/>
                <a:ea typeface="Open Sans"/>
                <a:cs typeface="Open Sans"/>
                <a:sym typeface="Open Sans"/>
              </a:rPr>
              <a:t>strip</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them</a:t>
            </a:r>
            <a:r>
              <a:rPr lang="fr-CA" sz="2400" b="0" i="0" dirty="0">
                <a:solidFill>
                  <a:srgbClr val="003A5D"/>
                </a:solidFill>
                <a:latin typeface="Open Sans"/>
                <a:ea typeface="Open Sans"/>
                <a:cs typeface="Open Sans"/>
                <a:sym typeface="Open Sans"/>
              </a:rPr>
              <a:t> of </a:t>
            </a:r>
            <a:r>
              <a:rPr lang="fr-CA" sz="2400" b="0" i="0" dirty="0" err="1">
                <a:solidFill>
                  <a:srgbClr val="003A5D"/>
                </a:solidFill>
                <a:latin typeface="Open Sans"/>
                <a:ea typeface="Open Sans"/>
                <a:cs typeface="Open Sans"/>
                <a:sym typeface="Open Sans"/>
              </a:rPr>
              <a:t>their</a:t>
            </a:r>
            <a:r>
              <a:rPr lang="fr-CA" sz="2400" b="0" i="0" dirty="0">
                <a:solidFill>
                  <a:srgbClr val="003A5D"/>
                </a:solidFill>
                <a:latin typeface="Open Sans"/>
                <a:ea typeface="Open Sans"/>
                <a:cs typeface="Open Sans"/>
                <a:sym typeface="Open Sans"/>
              </a:rPr>
              <a:t> culture, values and social </a:t>
            </a:r>
            <a:r>
              <a:rPr lang="fr-CA" sz="2400" b="0" i="0" dirty="0" err="1">
                <a:solidFill>
                  <a:srgbClr val="003A5D"/>
                </a:solidFill>
                <a:latin typeface="Open Sans"/>
                <a:ea typeface="Open Sans"/>
                <a:cs typeface="Open Sans"/>
                <a:sym typeface="Open Sans"/>
              </a:rPr>
              <a:t>behaviours</a:t>
            </a:r>
            <a:r>
              <a:rPr lang="fr-CA" sz="2400" b="0" i="0" dirty="0">
                <a:solidFill>
                  <a:srgbClr val="003A5D"/>
                </a:solidFill>
                <a:latin typeface="Open Sans"/>
                <a:ea typeface="Open Sans"/>
                <a:cs typeface="Open Sans"/>
                <a:sym typeface="Open Sans"/>
              </a:rPr>
              <a:t> and to '</a:t>
            </a:r>
            <a:r>
              <a:rPr lang="fr-CA" sz="2400" b="0" i="0" dirty="0" err="1">
                <a:solidFill>
                  <a:srgbClr val="003A5D"/>
                </a:solidFill>
                <a:latin typeface="Open Sans"/>
                <a:ea typeface="Open Sans"/>
                <a:cs typeface="Open Sans"/>
                <a:sym typeface="Open Sans"/>
              </a:rPr>
              <a:t>Westernize</a:t>
            </a:r>
            <a:r>
              <a:rPr lang="fr-CA" sz="2400" dirty="0">
                <a:solidFill>
                  <a:srgbClr val="003A5D"/>
                </a:solidFill>
                <a:latin typeface="Open Sans"/>
                <a:ea typeface="Open Sans"/>
                <a:cs typeface="Open Sans"/>
                <a:sym typeface="Open Sans"/>
              </a:rPr>
              <a:t>'</a:t>
            </a:r>
            <a:r>
              <a:rPr lang="fr-CA" sz="2400" b="0" i="0" dirty="0">
                <a:solidFill>
                  <a:srgbClr val="003A5D"/>
                </a:solidFill>
                <a:latin typeface="Open Sans"/>
                <a:ea typeface="Open Sans"/>
                <a:cs typeface="Open Sans"/>
                <a:sym typeface="Open Sans"/>
              </a:rPr>
              <a:t> </a:t>
            </a:r>
            <a:r>
              <a:rPr lang="fr-CA" sz="2400" b="0" i="0" dirty="0" err="1">
                <a:solidFill>
                  <a:srgbClr val="003A5D"/>
                </a:solidFill>
                <a:latin typeface="Open Sans"/>
                <a:ea typeface="Open Sans"/>
                <a:cs typeface="Open Sans"/>
                <a:sym typeface="Open Sans"/>
              </a:rPr>
              <a:t>them</a:t>
            </a:r>
            <a:r>
              <a:rPr lang="fr-CA" sz="2400" b="0" i="0" dirty="0">
                <a:solidFill>
                  <a:srgbClr val="003A5D"/>
                </a:solidFill>
                <a:latin typeface="Open Sans"/>
                <a:ea typeface="Open Sans"/>
                <a:cs typeface="Open Sans"/>
                <a:sym typeface="Open Sans"/>
              </a:rPr>
              <a:t>. » </a:t>
            </a:r>
          </a:p>
          <a:p>
            <a:pPr marL="2286000" lvl="5" indent="0" algn="l" rtl="0">
              <a:lnSpc>
                <a:spcPct val="90000"/>
              </a:lnSpc>
              <a:spcBef>
                <a:spcPts val="1000"/>
              </a:spcBef>
              <a:spcAft>
                <a:spcPts val="0"/>
              </a:spcAft>
              <a:buSzPts val="2800"/>
              <a:buNone/>
            </a:pPr>
            <a:r>
              <a:rPr lang="fr-CA" sz="1400" dirty="0">
                <a:solidFill>
                  <a:srgbClr val="003A5D"/>
                </a:solidFill>
                <a:latin typeface="Open Sans"/>
                <a:ea typeface="Open Sans"/>
                <a:cs typeface="Open Sans"/>
                <a:sym typeface="Open Sans"/>
              </a:rPr>
              <a:t>			- </a:t>
            </a:r>
            <a:r>
              <a:rPr lang="fr-CA" sz="1400" u="sng" dirty="0">
                <a:solidFill>
                  <a:srgbClr val="003A5D"/>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Settlement.org</a:t>
            </a:r>
            <a:endParaRPr lang="fr-CA" sz="1400" dirty="0">
              <a:solidFill>
                <a:srgbClr val="003A5D"/>
              </a:solidFill>
              <a:latin typeface="Open Sans"/>
              <a:ea typeface="Open Sans"/>
              <a:cs typeface="Open Sans"/>
              <a:sym typeface="Open Sans"/>
            </a:endParaRPr>
          </a:p>
          <a:p>
            <a:pPr marL="228600" lvl="0" indent="-228600" algn="l" rtl="0">
              <a:spcBef>
                <a:spcPts val="1000"/>
              </a:spcBef>
              <a:spcAft>
                <a:spcPts val="0"/>
              </a:spcAft>
              <a:buSzPts val="2800"/>
              <a:buChar char="•"/>
            </a:pPr>
            <a:r>
              <a:rPr lang="fr-CA" sz="2400" dirty="0"/>
              <a:t>Le dernier pensionnat a fermé ses portes </a:t>
            </a:r>
          </a:p>
          <a:p>
            <a:pPr marL="0" lvl="0" indent="0" algn="l" rtl="0">
              <a:spcBef>
                <a:spcPts val="1000"/>
              </a:spcBef>
              <a:spcAft>
                <a:spcPts val="0"/>
              </a:spcAft>
              <a:buSzPts val="2800"/>
              <a:buNone/>
            </a:pPr>
            <a:r>
              <a:rPr lang="fr-CA" sz="2400" dirty="0"/>
              <a:t>   en 1996.</a:t>
            </a:r>
            <a:endParaRPr lang="fr-CA" dirty="0"/>
          </a:p>
          <a:p>
            <a:pPr marL="0" lvl="5" indent="0" algn="l" rtl="0">
              <a:lnSpc>
                <a:spcPct val="90000"/>
              </a:lnSpc>
              <a:spcBef>
                <a:spcPts val="1000"/>
              </a:spcBef>
              <a:spcAft>
                <a:spcPts val="0"/>
              </a:spcAft>
              <a:buSzPts val="2800"/>
              <a:buNone/>
            </a:pPr>
            <a:endParaRPr lang="fr-CA" sz="1400" dirty="0">
              <a:solidFill>
                <a:srgbClr val="003A5D"/>
              </a:solidFill>
              <a:latin typeface="Open Sans"/>
              <a:ea typeface="Open Sans"/>
              <a:cs typeface="Open Sans"/>
              <a:sym typeface="Open Sans"/>
            </a:endParaRPr>
          </a:p>
        </p:txBody>
      </p:sp>
      <p:pic>
        <p:nvPicPr>
          <p:cNvPr id="273" name="Google Shape;273;p24" descr="MohawkInstitute-1932.jpg"/>
          <p:cNvPicPr preferRelativeResize="0"/>
          <p:nvPr>
            <p:custDataLst>
              <p:tags r:id="rId3"/>
            </p:custDataLst>
          </p:nvPr>
        </p:nvPicPr>
        <p:blipFill rotWithShape="1">
          <a:blip r:embed="rId8">
            <a:alphaModFix/>
          </a:blip>
          <a:srcRect/>
          <a:stretch/>
        </p:blipFill>
        <p:spPr>
          <a:xfrm>
            <a:off x="7537725" y="3815947"/>
            <a:ext cx="4198805" cy="2537255"/>
          </a:xfrm>
          <a:prstGeom prst="rect">
            <a:avLst/>
          </a:prstGeom>
          <a:noFill/>
          <a:ln>
            <a:noFill/>
          </a:ln>
          <a:effectLst>
            <a:outerShdw blurRad="292100" dist="139700" dir="2700000" algn="tl" rotWithShape="0">
              <a:srgbClr val="333333">
                <a:alpha val="64705"/>
              </a:srgbClr>
            </a:outerShdw>
          </a:effectLst>
        </p:spPr>
      </p:pic>
      <p:sp>
        <p:nvSpPr>
          <p:cNvPr id="274" name="Google Shape;274;p24"/>
          <p:cNvSpPr txBox="1"/>
          <p:nvPr>
            <p:custDataLst>
              <p:tags r:id="rId4"/>
            </p:custDataLst>
          </p:nvPr>
        </p:nvSpPr>
        <p:spPr>
          <a:xfrm flipH="1">
            <a:off x="6434357" y="6353202"/>
            <a:ext cx="6405539"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dirty="0">
                <a:solidFill>
                  <a:schemeClr val="dk1"/>
                </a:solidFill>
                <a:latin typeface="Open Sans"/>
                <a:ea typeface="Open Sans"/>
                <a:cs typeface="Open Sans"/>
                <a:sym typeface="Open Sans"/>
              </a:rPr>
              <a:t> </a:t>
            </a:r>
            <a:r>
              <a:rPr lang="en-CA" sz="1100" dirty="0" err="1">
                <a:solidFill>
                  <a:schemeClr val="dk1"/>
                </a:solidFill>
                <a:latin typeface="Open Sans"/>
                <a:ea typeface="Open Sans"/>
                <a:cs typeface="Open Sans"/>
              </a:rPr>
              <a:t>Institut</a:t>
            </a:r>
            <a:r>
              <a:rPr lang="en-CA" sz="1100" dirty="0">
                <a:solidFill>
                  <a:schemeClr val="dk1"/>
                </a:solidFill>
                <a:latin typeface="Open Sans"/>
                <a:ea typeface="Open Sans"/>
                <a:cs typeface="Open Sans"/>
              </a:rPr>
              <a:t> Mohawk, Pensionnat </a:t>
            </a:r>
            <a:r>
              <a:rPr lang="en-CA" sz="1100" dirty="0" err="1">
                <a:solidFill>
                  <a:schemeClr val="dk1"/>
                </a:solidFill>
                <a:latin typeface="Open Sans"/>
                <a:ea typeface="Open Sans"/>
                <a:cs typeface="Open Sans"/>
              </a:rPr>
              <a:t>indien</a:t>
            </a:r>
            <a:r>
              <a:rPr lang="en-US" sz="1100" dirty="0">
                <a:solidFill>
                  <a:schemeClr val="dk1"/>
                </a:solidFill>
                <a:latin typeface="Open Sans"/>
                <a:ea typeface="Open Sans"/>
                <a:cs typeface="Open Sans"/>
                <a:sym typeface="Open Sans"/>
              </a:rPr>
              <a:t>, </a:t>
            </a:r>
            <a:r>
              <a:rPr lang="en-US" sz="1100" b="0" i="0" u="none" strike="noStrike" cap="none" dirty="0">
                <a:solidFill>
                  <a:schemeClr val="dk1"/>
                </a:solidFill>
                <a:latin typeface="Open Sans"/>
                <a:ea typeface="Open Sans"/>
                <a:cs typeface="Open Sans"/>
                <a:sym typeface="Open Sans"/>
              </a:rPr>
              <a:t>Brantford, ON</a:t>
            </a:r>
            <a:endParaRPr sz="1100" b="0" i="0" u="none" strike="noStrike" cap="none" dirty="0">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Open Sans"/>
                <a:ea typeface="Open Sans"/>
                <a:cs typeface="Open Sans"/>
                <a:sym typeface="Open Sans"/>
              </a:rPr>
              <a:t>1831-1970</a:t>
            </a:r>
            <a:endParaRPr sz="11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5"/>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Pensionnats</a:t>
            </a:r>
            <a:endParaRPr dirty="0"/>
          </a:p>
        </p:txBody>
      </p:sp>
      <p:sp>
        <p:nvSpPr>
          <p:cNvPr id="281" name="Google Shape;281;p25"/>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u="sng" dirty="0">
                <a:solidFill>
                  <a:schemeClr val="hlink"/>
                </a:solidFill>
                <a:hlinkClick r:id="rId5"/>
              </a:rPr>
              <a:t>He Can Fancy Dance</a:t>
            </a:r>
            <a:r>
              <a:rPr lang="fr-CA" dirty="0"/>
              <a:t> – Cindy Paul (en anglais seulement)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6"/>
          <p:cNvSpPr txBox="1">
            <a:spLocks noGrp="1"/>
          </p:cNvSpPr>
          <p:nvPr>
            <p:ph type="title"/>
            <p:custDataLst>
              <p:tags r:id="rId1"/>
            </p:custDataLst>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Sondage</a:t>
            </a:r>
            <a:endParaRPr dirty="0"/>
          </a:p>
        </p:txBody>
      </p:sp>
      <p:sp>
        <p:nvSpPr>
          <p:cNvPr id="288" name="Google Shape;288;p26"/>
          <p:cNvSpPr txBox="1">
            <a:spLocks noGrp="1"/>
          </p:cNvSpPr>
          <p:nvPr>
            <p:ph type="body" idx="1"/>
            <p:custDataLst>
              <p:tags r:id="rId2"/>
            </p:custDataLst>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dirty="0"/>
              <a:t>Combien d’enfants sont morts dans les pensionnats?</a:t>
            </a:r>
          </a:p>
          <a:p>
            <a:pPr marL="457200" lvl="0" indent="-457200" algn="l" rtl="0">
              <a:lnSpc>
                <a:spcPct val="90000"/>
              </a:lnSpc>
              <a:spcBef>
                <a:spcPts val="1200"/>
              </a:spcBef>
              <a:spcAft>
                <a:spcPts val="0"/>
              </a:spcAft>
              <a:buSzPts val="2800"/>
              <a:buFont typeface="Arial"/>
              <a:buAutoNum type="alphaLcParenR"/>
            </a:pPr>
            <a:r>
              <a:rPr lang="fr-CA" dirty="0"/>
              <a:t>60</a:t>
            </a:r>
          </a:p>
          <a:p>
            <a:pPr marL="457200" lvl="0" indent="-457200" algn="l" rtl="0">
              <a:lnSpc>
                <a:spcPct val="90000"/>
              </a:lnSpc>
              <a:spcBef>
                <a:spcPts val="0"/>
              </a:spcBef>
              <a:spcAft>
                <a:spcPts val="0"/>
              </a:spcAft>
              <a:buSzPts val="2800"/>
              <a:buFont typeface="Arial"/>
              <a:buAutoNum type="alphaLcParenR"/>
            </a:pPr>
            <a:r>
              <a:rPr lang="fr-CA" dirty="0"/>
              <a:t>100</a:t>
            </a:r>
          </a:p>
          <a:p>
            <a:pPr marL="457200" lvl="0" indent="-457200" algn="l" rtl="0">
              <a:lnSpc>
                <a:spcPct val="90000"/>
              </a:lnSpc>
              <a:spcBef>
                <a:spcPts val="0"/>
              </a:spcBef>
              <a:spcAft>
                <a:spcPts val="0"/>
              </a:spcAft>
              <a:buSzPts val="2800"/>
              <a:buFont typeface="Arial"/>
              <a:buAutoNum type="alphaLcParenR"/>
            </a:pPr>
            <a:r>
              <a:rPr lang="fr-CA" dirty="0"/>
              <a:t>600</a:t>
            </a:r>
          </a:p>
          <a:p>
            <a:pPr marL="457200" lvl="0" indent="-457200" algn="l" rtl="0">
              <a:lnSpc>
                <a:spcPct val="90000"/>
              </a:lnSpc>
              <a:spcBef>
                <a:spcPts val="0"/>
              </a:spcBef>
              <a:spcAft>
                <a:spcPts val="0"/>
              </a:spcAft>
              <a:buSzPts val="2800"/>
              <a:buFont typeface="Arial"/>
              <a:buAutoNum type="alphaLcParenR"/>
            </a:pPr>
            <a:r>
              <a:rPr lang="fr-CA" dirty="0"/>
              <a:t>1000</a:t>
            </a:r>
          </a:p>
          <a:p>
            <a:pPr marL="457200" lvl="0" indent="-457200" algn="l" rtl="0">
              <a:lnSpc>
                <a:spcPct val="90000"/>
              </a:lnSpc>
              <a:spcBef>
                <a:spcPts val="0"/>
              </a:spcBef>
              <a:spcAft>
                <a:spcPts val="0"/>
              </a:spcAft>
              <a:buSzPts val="2800"/>
              <a:buFont typeface="Arial"/>
              <a:buAutoNum type="alphaLcParenR"/>
            </a:pPr>
            <a:r>
              <a:rPr lang="fr-CA" dirty="0"/>
              <a:t>6000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7"/>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Découverte de tombes non marquées</a:t>
            </a:r>
          </a:p>
        </p:txBody>
      </p:sp>
      <p:sp>
        <p:nvSpPr>
          <p:cNvPr id="295" name="Google Shape;295;p27"/>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fr-CA" dirty="0"/>
              <a:t>Pensionnat indien de Kamloops, le 28 mai 2021</a:t>
            </a:r>
          </a:p>
          <a:p>
            <a:pPr marL="457200" lvl="0" indent="-342900" algn="l" rtl="0">
              <a:lnSpc>
                <a:spcPct val="90000"/>
              </a:lnSpc>
              <a:spcBef>
                <a:spcPts val="0"/>
              </a:spcBef>
              <a:spcAft>
                <a:spcPts val="0"/>
              </a:spcAft>
              <a:buSzPts val="1800"/>
              <a:buChar char="•"/>
            </a:pPr>
            <a:r>
              <a:rPr lang="fr-CA" dirty="0"/>
              <a:t>Total (en date du 17 janvier 2023) : 2472 </a:t>
            </a:r>
            <a:r>
              <a:rPr lang="fr-CA" sz="1800" dirty="0"/>
              <a:t>(source : </a:t>
            </a:r>
            <a:r>
              <a:rPr lang="fr-CA" sz="1800" u="sng" dirty="0">
                <a:solidFill>
                  <a:schemeClr val="hlink"/>
                </a:solidFill>
                <a:hlinkClick r:id="rId5"/>
              </a:rPr>
              <a:t>Wikipédia</a:t>
            </a:r>
            <a:r>
              <a:rPr lang="fr-CA" sz="18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g1b6794ac228_0_22"/>
          <p:cNvSpPr txBox="1">
            <a:spLocks noGrp="1"/>
          </p:cNvSpPr>
          <p:nvPr>
            <p:ph type="body" idx="1"/>
            <p:custDataLst>
              <p:tags r:id="rId1"/>
            </p:custDataLst>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t>« The sexual, emotional, physical, mental, spiritual and cultural abuse experienced by generations of Indigenous children who survived residential schools has resulted in deeply painful impacts on the physical, emotional, spiritual, and mental health of survivors, their families and communities.</a:t>
            </a:r>
            <a:r>
              <a:rPr lang="fr-CA" dirty="0"/>
              <a:t> »</a:t>
            </a:r>
            <a:endParaRPr dirty="0"/>
          </a:p>
          <a:p>
            <a:pPr marL="0" lvl="0" indent="0" algn="ctr" rtl="0">
              <a:lnSpc>
                <a:spcPct val="90000"/>
              </a:lnSpc>
              <a:spcBef>
                <a:spcPts val="1000"/>
              </a:spcBef>
              <a:spcAft>
                <a:spcPts val="0"/>
              </a:spcAft>
              <a:buClr>
                <a:schemeClr val="dk1"/>
              </a:buClr>
              <a:buSzPts val="3200"/>
              <a:buNone/>
            </a:pPr>
            <a:r>
              <a:rPr lang="en-US" sz="2700" dirty="0"/>
              <a:t>- </a:t>
            </a:r>
            <a:r>
              <a:rPr lang="en-US" sz="1900" u="sng" dirty="0">
                <a:solidFill>
                  <a:schemeClr val="accent1"/>
                </a:solidFill>
                <a:hlinkClick r:id="rId4">
                  <a:extLst>
                    <a:ext uri="{A12FA001-AC4F-418D-AE19-62706E023703}">
                      <ahyp:hlinkClr xmlns:ahyp="http://schemas.microsoft.com/office/drawing/2018/hyperlinkcolor" val="tx"/>
                    </a:ext>
                  </a:extLst>
                </a:hlinkClick>
              </a:rPr>
              <a:t>First Peoples, Second Class Treatment: </a:t>
            </a:r>
            <a:br>
              <a:rPr lang="en-US" sz="1900" u="sng" dirty="0">
                <a:solidFill>
                  <a:schemeClr val="accent1"/>
                </a:solidFill>
                <a:hlinkClick r:id="rId4">
                  <a:extLst>
                    <a:ext uri="{A12FA001-AC4F-418D-AE19-62706E023703}">
                      <ahyp:hlinkClr xmlns:ahyp="http://schemas.microsoft.com/office/drawing/2018/hyperlinkcolor" val="tx"/>
                    </a:ext>
                  </a:extLst>
                </a:hlinkClick>
              </a:rPr>
            </a:br>
            <a:r>
              <a:rPr lang="en-US" sz="1900" u="sng" dirty="0">
                <a:solidFill>
                  <a:schemeClr val="accent1"/>
                </a:solidFill>
                <a:hlinkClick r:id="rId4">
                  <a:extLst>
                    <a:ext uri="{A12FA001-AC4F-418D-AE19-62706E023703}">
                      <ahyp:hlinkClr xmlns:ahyp="http://schemas.microsoft.com/office/drawing/2018/hyperlinkcolor" val="tx"/>
                    </a:ext>
                  </a:extLst>
                </a:hlinkClick>
              </a:rPr>
              <a:t>The role of racism in the health and well-being </a:t>
            </a:r>
            <a:br>
              <a:rPr lang="en-US" sz="1900" u="sng" dirty="0">
                <a:solidFill>
                  <a:schemeClr val="accent1"/>
                </a:solidFill>
                <a:hlinkClick r:id="rId4">
                  <a:extLst>
                    <a:ext uri="{A12FA001-AC4F-418D-AE19-62706E023703}">
                      <ahyp:hlinkClr xmlns:ahyp="http://schemas.microsoft.com/office/drawing/2018/hyperlinkcolor" val="tx"/>
                    </a:ext>
                  </a:extLst>
                </a:hlinkClick>
              </a:rPr>
            </a:br>
            <a:r>
              <a:rPr lang="en-US" sz="1900" u="sng" dirty="0">
                <a:solidFill>
                  <a:schemeClr val="accent1"/>
                </a:solidFill>
                <a:hlinkClick r:id="rId4">
                  <a:extLst>
                    <a:ext uri="{A12FA001-AC4F-418D-AE19-62706E023703}">
                      <ahyp:hlinkClr xmlns:ahyp="http://schemas.microsoft.com/office/drawing/2018/hyperlinkcolor" val="tx"/>
                    </a:ext>
                  </a:extLst>
                </a:hlinkClick>
              </a:rPr>
              <a:t>of Indigenous peoples in Canada</a:t>
            </a:r>
            <a:r>
              <a:rPr lang="en-US" sz="1900" dirty="0"/>
              <a:t> (2015)</a:t>
            </a:r>
            <a:endParaRPr sz="2300" dirty="0"/>
          </a:p>
          <a:p>
            <a:pPr marL="0" lvl="0" indent="0" algn="ctr" rtl="0">
              <a:lnSpc>
                <a:spcPct val="90000"/>
              </a:lnSpc>
              <a:spcBef>
                <a:spcPts val="1000"/>
              </a:spcBef>
              <a:spcAft>
                <a:spcPts val="0"/>
              </a:spcAft>
              <a:buClr>
                <a:schemeClr val="dk1"/>
              </a:buClr>
              <a:buSzPts val="3200"/>
              <a:buNone/>
            </a:pPr>
            <a:endParaRPr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75"/>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CA" dirty="0"/>
              <a:t>Rafle des années soixante</a:t>
            </a:r>
          </a:p>
        </p:txBody>
      </p:sp>
      <p:pic>
        <p:nvPicPr>
          <p:cNvPr id="308" name="Google Shape;308;p75" descr="A picture containing text, sign&#10;&#10;Description automatically generated"/>
          <p:cNvPicPr preferRelativeResize="0"/>
          <p:nvPr>
            <p:custDataLst>
              <p:tags r:id="rId2"/>
            </p:custDataLst>
          </p:nvPr>
        </p:nvPicPr>
        <p:blipFill rotWithShape="1">
          <a:blip r:embed="rId6">
            <a:alphaModFix/>
          </a:blip>
          <a:srcRect/>
          <a:stretch/>
        </p:blipFill>
        <p:spPr>
          <a:xfrm>
            <a:off x="3211841" y="1893502"/>
            <a:ext cx="6000138" cy="3998274"/>
          </a:xfrm>
          <a:prstGeom prst="rect">
            <a:avLst/>
          </a:prstGeom>
          <a:noFill/>
          <a:ln>
            <a:noFill/>
          </a:ln>
        </p:spPr>
      </p:pic>
      <p:sp>
        <p:nvSpPr>
          <p:cNvPr id="309" name="Google Shape;309;p75"/>
          <p:cNvSpPr txBox="1"/>
          <p:nvPr>
            <p:custDataLst>
              <p:tags r:id="rId3"/>
            </p:custDataLst>
          </p:nvPr>
        </p:nvSpPr>
        <p:spPr>
          <a:xfrm>
            <a:off x="3982453" y="5891776"/>
            <a:ext cx="6000138"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900" b="0" i="0" u="sng" strike="noStrike" cap="none" dirty="0">
                <a:solidFill>
                  <a:srgbClr val="000000"/>
                </a:solidFill>
                <a:latin typeface="Arial"/>
                <a:ea typeface="Arial"/>
                <a:cs typeface="Arial"/>
                <a:sym typeface="Arial"/>
                <a:hlinkClick r:id="rId7"/>
              </a:rPr>
              <a:t>Cette image</a:t>
            </a:r>
            <a:r>
              <a:rPr lang="fr-CA" sz="900" b="0" i="0" u="none" strike="noStrike" cap="none" dirty="0">
                <a:solidFill>
                  <a:srgbClr val="000000"/>
                </a:solidFill>
                <a:latin typeface="Arial"/>
                <a:ea typeface="Arial"/>
                <a:cs typeface="Arial"/>
                <a:sym typeface="Arial"/>
              </a:rPr>
              <a:t> </a:t>
            </a:r>
            <a:r>
              <a:rPr lang="fr-CA" sz="900" u="sng" dirty="0"/>
              <a:t>d’origine inconnue est fournie sous licence </a:t>
            </a:r>
            <a:r>
              <a:rPr lang="fr-CA" sz="9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CC BY-NC-ND</a:t>
            </a:r>
            <a:endParaRPr lang="fr-CA"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Rafle des années soixante</a:t>
            </a:r>
          </a:p>
        </p:txBody>
      </p:sp>
      <p:sp>
        <p:nvSpPr>
          <p:cNvPr id="316" name="Google Shape;316;p29"/>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Retrait d’enfants autochtones de leur famille et communauté</a:t>
            </a:r>
          </a:p>
          <a:p>
            <a:pPr marL="228600" lvl="0" indent="-228600" algn="l" rtl="0">
              <a:lnSpc>
                <a:spcPct val="90000"/>
              </a:lnSpc>
              <a:spcBef>
                <a:spcPts val="0"/>
              </a:spcBef>
              <a:spcAft>
                <a:spcPts val="0"/>
              </a:spcAft>
              <a:buClr>
                <a:schemeClr val="dk1"/>
              </a:buClr>
              <a:buSzPts val="2800"/>
              <a:buChar char="•"/>
            </a:pPr>
            <a:r>
              <a:rPr lang="fr-CA" dirty="0"/>
              <a:t>Environ un enfant autochtone sur trois a été retiré de sa famille et communauté (Fournier et </a:t>
            </a:r>
            <a:r>
              <a:rPr lang="fr-CA" dirty="0" err="1"/>
              <a:t>Crey</a:t>
            </a:r>
            <a:r>
              <a:rPr lang="fr-CA" dirty="0"/>
              <a:t>, 1997; Sinclair, 2007)</a:t>
            </a:r>
          </a:p>
          <a:p>
            <a:pPr marL="228600" lvl="0" indent="-228600" algn="l" rtl="0">
              <a:lnSpc>
                <a:spcPct val="90000"/>
              </a:lnSpc>
              <a:spcBef>
                <a:spcPts val="1000"/>
              </a:spcBef>
              <a:spcAft>
                <a:spcPts val="0"/>
              </a:spcAft>
              <a:buClr>
                <a:schemeClr val="dk1"/>
              </a:buClr>
              <a:buSzPts val="2800"/>
              <a:buChar char="•"/>
            </a:pPr>
            <a:r>
              <a:rPr lang="fr-CA" dirty="0">
                <a:sym typeface="Calibri"/>
              </a:rPr>
              <a:t>Cette pratique de faire adopter des enfants autochtones existe encore aujourd’hui</a:t>
            </a:r>
            <a:endParaRPr lang="fr-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custDataLst>
              <p:tags r:id="rId1"/>
            </p:custDataLst>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Sondage</a:t>
            </a:r>
            <a:endParaRPr dirty="0"/>
          </a:p>
        </p:txBody>
      </p:sp>
      <p:sp>
        <p:nvSpPr>
          <p:cNvPr id="323" name="Google Shape;323;p30"/>
          <p:cNvSpPr txBox="1">
            <a:spLocks noGrp="1"/>
          </p:cNvSpPr>
          <p:nvPr>
            <p:ph type="body" idx="1"/>
            <p:custDataLst>
              <p:tags r:id="rId2"/>
            </p:custDataLst>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r-CA" b="1" dirty="0"/>
              <a:t>Combien d’enfants ont été enlevés pendant la rafle des années soixante?</a:t>
            </a:r>
            <a:endParaRPr lang="fr-CA" dirty="0"/>
          </a:p>
          <a:p>
            <a:pPr marL="628650" lvl="0" indent="-514350" algn="l" rtl="0">
              <a:lnSpc>
                <a:spcPct val="90000"/>
              </a:lnSpc>
              <a:spcBef>
                <a:spcPts val="1000"/>
              </a:spcBef>
              <a:spcAft>
                <a:spcPts val="0"/>
              </a:spcAft>
              <a:buSzPts val="2800"/>
              <a:buFont typeface="Arial"/>
              <a:buAutoNum type="alphaLcParenR"/>
            </a:pPr>
            <a:r>
              <a:rPr lang="fr-CA" dirty="0"/>
              <a:t>500</a:t>
            </a:r>
          </a:p>
          <a:p>
            <a:pPr marL="628650" lvl="0" indent="-514350" algn="l" rtl="0">
              <a:lnSpc>
                <a:spcPct val="90000"/>
              </a:lnSpc>
              <a:spcBef>
                <a:spcPts val="1000"/>
              </a:spcBef>
              <a:spcAft>
                <a:spcPts val="0"/>
              </a:spcAft>
              <a:buSzPts val="2800"/>
              <a:buFont typeface="Arial"/>
              <a:buAutoNum type="alphaLcParenR"/>
            </a:pPr>
            <a:r>
              <a:rPr lang="fr-CA" dirty="0"/>
              <a:t>6600</a:t>
            </a:r>
          </a:p>
          <a:p>
            <a:pPr marL="628650" lvl="0" indent="-514350" algn="l" rtl="0">
              <a:lnSpc>
                <a:spcPct val="90000"/>
              </a:lnSpc>
              <a:spcBef>
                <a:spcPts val="1000"/>
              </a:spcBef>
              <a:spcAft>
                <a:spcPts val="0"/>
              </a:spcAft>
              <a:buSzPts val="2800"/>
              <a:buFont typeface="Arial"/>
              <a:buAutoNum type="alphaLcParenR"/>
            </a:pPr>
            <a:r>
              <a:rPr lang="fr-CA" dirty="0"/>
              <a:t>10 000</a:t>
            </a:r>
          </a:p>
          <a:p>
            <a:pPr marL="628650" lvl="0" indent="-514350" algn="l" rtl="0">
              <a:lnSpc>
                <a:spcPct val="90000"/>
              </a:lnSpc>
              <a:spcBef>
                <a:spcPts val="1000"/>
              </a:spcBef>
              <a:spcAft>
                <a:spcPts val="0"/>
              </a:spcAft>
              <a:buSzPts val="2800"/>
              <a:buFont typeface="Arial"/>
              <a:buAutoNum type="alphaLcParenR"/>
            </a:pPr>
            <a:r>
              <a:rPr lang="fr-CA" dirty="0"/>
              <a:t>20 000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76"/>
          <p:cNvSpPr txBox="1">
            <a:spLocks noGrp="1"/>
          </p:cNvSpPr>
          <p:nvPr>
            <p:ph type="title"/>
            <p:custDataLst>
              <p:tags r:id="rId1"/>
            </p:custDataLst>
          </p:nvPr>
        </p:nvSpPr>
        <p:spPr>
          <a:xfrm>
            <a:off x="838200" y="385654"/>
            <a:ext cx="10515600" cy="1325563"/>
          </a:xfrm>
          <a:prstGeom prst="rect">
            <a:avLst/>
          </a:prstGeom>
          <a:noFill/>
          <a:ln>
            <a:noFill/>
          </a:ln>
        </p:spPr>
        <p:txBody>
          <a:bodyPr spcFirstLastPara="1" wrap="square" lIns="91425" tIns="45700" rIns="91425" bIns="45700" anchor="ctr" anchorCtr="0">
            <a:normAutofit/>
          </a:bodyPr>
          <a:lstStyle/>
          <a:p>
            <a:pPr algn="ctr"/>
            <a:r>
              <a:rPr lang="fr-FR" sz="4000" dirty="0"/>
              <a:t>Femmes et filles autochtones disparues et assassinées (FFADA)</a:t>
            </a:r>
            <a:endParaRPr dirty="0"/>
          </a:p>
        </p:txBody>
      </p:sp>
      <p:pic>
        <p:nvPicPr>
          <p:cNvPr id="330" name="Google Shape;330;p76"/>
          <p:cNvPicPr preferRelativeResize="0"/>
          <p:nvPr>
            <p:custDataLst>
              <p:tags r:id="rId2"/>
            </p:custDataLst>
          </p:nvPr>
        </p:nvPicPr>
        <p:blipFill rotWithShape="1">
          <a:blip r:embed="rId8">
            <a:alphaModFix/>
          </a:blip>
          <a:srcRect/>
          <a:stretch/>
        </p:blipFill>
        <p:spPr>
          <a:xfrm>
            <a:off x="2540000" y="2012136"/>
            <a:ext cx="7431348" cy="3715674"/>
          </a:xfrm>
          <a:prstGeom prst="rect">
            <a:avLst/>
          </a:prstGeom>
          <a:noFill/>
          <a:ln>
            <a:noFill/>
          </a:ln>
        </p:spPr>
      </p:pic>
      <p:sp>
        <p:nvSpPr>
          <p:cNvPr id="2" name="Rectangle 1">
            <a:extLst>
              <a:ext uri="{FF2B5EF4-FFF2-40B4-BE49-F238E27FC236}">
                <a16:creationId xmlns:a16="http://schemas.microsoft.com/office/drawing/2014/main" id="{06673B17-7F58-B17E-D3CE-F184F333CD0C}"/>
              </a:ext>
            </a:extLst>
          </p:cNvPr>
          <p:cNvSpPr/>
          <p:nvPr>
            <p:custDataLst>
              <p:tags r:id="rId3"/>
            </p:custDataLst>
          </p:nvPr>
        </p:nvSpPr>
        <p:spPr>
          <a:xfrm>
            <a:off x="7315234" y="2050347"/>
            <a:ext cx="2656114" cy="36392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highlight>
                  <a:srgbClr val="000000"/>
                </a:highlight>
              </a:rPr>
              <a:t>Les femmes et les filles autochtones</a:t>
            </a:r>
            <a:r>
              <a:rPr lang="fr-FR" sz="2000" dirty="0">
                <a:solidFill>
                  <a:schemeClr val="bg1"/>
                </a:solidFill>
                <a:highlight>
                  <a:srgbClr val="000000"/>
                </a:highlight>
              </a:rPr>
              <a:t> </a:t>
            </a:r>
            <a:r>
              <a:rPr lang="fr-FR" sz="1800" b="1" dirty="0">
                <a:solidFill>
                  <a:schemeClr val="bg2">
                    <a:lumMod val="50000"/>
                  </a:schemeClr>
                </a:solidFill>
              </a:rPr>
              <a:t>sont 12 fois plus susceptibles d'être </a:t>
            </a:r>
            <a:r>
              <a:rPr lang="fr-FR" sz="2000" b="1" dirty="0">
                <a:solidFill>
                  <a:srgbClr val="FF0000"/>
                </a:solidFill>
              </a:rPr>
              <a:t>assassinées ou portées disparues </a:t>
            </a:r>
            <a:r>
              <a:rPr lang="fr-FR" sz="1800" b="1" dirty="0">
                <a:solidFill>
                  <a:schemeClr val="bg2">
                    <a:lumMod val="50000"/>
                  </a:schemeClr>
                </a:solidFill>
              </a:rPr>
              <a:t>que toute autre femme au Canada</a:t>
            </a:r>
            <a:r>
              <a:rPr lang="fr-FR" sz="2000" b="1" dirty="0">
                <a:solidFill>
                  <a:schemeClr val="bg2">
                    <a:lumMod val="50000"/>
                  </a:schemeClr>
                </a:solidFill>
              </a:rPr>
              <a:t>.</a:t>
            </a:r>
          </a:p>
          <a:p>
            <a:pPr algn="ctr"/>
            <a:r>
              <a:rPr lang="fr-FR" sz="900" dirty="0">
                <a:solidFill>
                  <a:schemeClr val="bg2">
                    <a:lumMod val="50000"/>
                  </a:schemeClr>
                </a:solidFill>
              </a:rPr>
              <a:t>Source : Réclamer notre pouvoir et notre place : Le rapport final de l'enquête nationale sur les femmes et les filles autochtones disparues et assassinées</a:t>
            </a:r>
            <a:endParaRPr lang="en-CA" sz="900" dirty="0">
              <a:solidFill>
                <a:schemeClr val="bg2">
                  <a:lumMod val="50000"/>
                </a:schemeClr>
              </a:solidFill>
            </a:endParaRPr>
          </a:p>
        </p:txBody>
      </p:sp>
      <p:sp>
        <p:nvSpPr>
          <p:cNvPr id="3" name="Rectangle 2">
            <a:extLst>
              <a:ext uri="{FF2B5EF4-FFF2-40B4-BE49-F238E27FC236}">
                <a16:creationId xmlns:a16="http://schemas.microsoft.com/office/drawing/2014/main" id="{EDBF30B0-49BA-7B9C-9C26-EBC3A001FA23}"/>
              </a:ext>
            </a:extLst>
          </p:cNvPr>
          <p:cNvSpPr/>
          <p:nvPr>
            <p:custDataLst>
              <p:tags r:id="rId4"/>
            </p:custDataLst>
          </p:nvPr>
        </p:nvSpPr>
        <p:spPr>
          <a:xfrm>
            <a:off x="5080034" y="5239657"/>
            <a:ext cx="1756195" cy="4499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2">
                    <a:lumMod val="50000"/>
                  </a:schemeClr>
                </a:solidFill>
              </a:rPr>
              <a:t>Femmes et filles autochtones</a:t>
            </a:r>
            <a:endParaRPr lang="en-CA" sz="1200" dirty="0">
              <a:solidFill>
                <a:schemeClr val="bg2">
                  <a:lumMod val="50000"/>
                </a:schemeClr>
              </a:solidFill>
            </a:endParaRPr>
          </a:p>
        </p:txBody>
      </p:sp>
      <p:sp>
        <p:nvSpPr>
          <p:cNvPr id="4" name="Rectangle 3">
            <a:extLst>
              <a:ext uri="{FF2B5EF4-FFF2-40B4-BE49-F238E27FC236}">
                <a16:creationId xmlns:a16="http://schemas.microsoft.com/office/drawing/2014/main" id="{FE4C1950-5F77-9176-5DB8-0442391A57D7}"/>
              </a:ext>
            </a:extLst>
          </p:cNvPr>
          <p:cNvSpPr/>
          <p:nvPr>
            <p:custDataLst>
              <p:tags r:id="rId5"/>
            </p:custDataLst>
          </p:nvPr>
        </p:nvSpPr>
        <p:spPr>
          <a:xfrm>
            <a:off x="2917371" y="5239657"/>
            <a:ext cx="1756195" cy="4499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2">
                    <a:lumMod val="50000"/>
                  </a:schemeClr>
                </a:solidFill>
              </a:rPr>
              <a:t>Autres femmes au Canada</a:t>
            </a:r>
            <a:endParaRPr lang="en-CA" sz="1200" dirty="0">
              <a:solidFill>
                <a:schemeClr val="bg2">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FR" sz="4000" dirty="0"/>
              <a:t>FFADA</a:t>
            </a:r>
            <a:endParaRPr dirty="0"/>
          </a:p>
        </p:txBody>
      </p:sp>
      <p:sp>
        <p:nvSpPr>
          <p:cNvPr id="337" name="Google Shape;337;p32"/>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Le taux d’homicides chez les femmes autochtones est six fois plus élevé</a:t>
            </a:r>
          </a:p>
          <a:p>
            <a:pPr marL="228600" lvl="0" indent="-228600" algn="l" rtl="0">
              <a:lnSpc>
                <a:spcPct val="90000"/>
              </a:lnSpc>
              <a:spcBef>
                <a:spcPts val="1000"/>
              </a:spcBef>
              <a:spcAft>
                <a:spcPts val="0"/>
              </a:spcAft>
              <a:buClr>
                <a:schemeClr val="dk1"/>
              </a:buClr>
              <a:buSzPts val="2800"/>
              <a:buChar char="•"/>
            </a:pPr>
            <a:r>
              <a:rPr lang="fr-CA" dirty="0"/>
              <a:t>Le nombre réel d’homicides est inconnu</a:t>
            </a:r>
          </a:p>
          <a:p>
            <a:pPr marL="228600" lvl="0" indent="-228600" algn="l" rtl="0">
              <a:lnSpc>
                <a:spcPct val="90000"/>
              </a:lnSpc>
              <a:spcBef>
                <a:spcPts val="1000"/>
              </a:spcBef>
              <a:spcAft>
                <a:spcPts val="0"/>
              </a:spcAft>
              <a:buClr>
                <a:schemeClr val="dk1"/>
              </a:buClr>
              <a:buSzPts val="2800"/>
              <a:buChar char="•"/>
            </a:pPr>
            <a:r>
              <a:rPr lang="fr-CA" dirty="0"/>
              <a:t>Vidéo sur l’unité : </a:t>
            </a:r>
            <a:r>
              <a:rPr lang="fr-CA" u="sng" dirty="0">
                <a:solidFill>
                  <a:schemeClr val="hlink"/>
                </a:solidFill>
                <a:hlinkClick r:id="rId5"/>
              </a:rPr>
              <a:t>https://www.facebook.com/watch/?v=384358412170750</a:t>
            </a:r>
            <a:endParaRPr lang="fr-CA" dirty="0"/>
          </a:p>
          <a:p>
            <a:pPr marL="0" lvl="0" indent="0" algn="l" rtl="0">
              <a:lnSpc>
                <a:spcPct val="90000"/>
              </a:lnSpc>
              <a:spcBef>
                <a:spcPts val="1000"/>
              </a:spcBef>
              <a:spcAft>
                <a:spcPts val="0"/>
              </a:spcAft>
              <a:buClr>
                <a:schemeClr val="dk1"/>
              </a:buClr>
              <a:buSzPts val="2800"/>
              <a:buNone/>
            </a:pPr>
            <a:endParaRPr lang="fr-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effectLst/>
              </a:rPr>
              <a:t>Déclaration de conflit d'intérêts</a:t>
            </a:r>
            <a:endParaRPr lang="fr-CA" dirty="0"/>
          </a:p>
        </p:txBody>
      </p:sp>
      <p:sp>
        <p:nvSpPr>
          <p:cNvPr id="113" name="Google Shape;113;p3"/>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sz="2400" dirty="0">
                <a:effectLst/>
              </a:rPr>
              <a:t>Nous n’avons aucune affiliation (financière ou autre) avec une entreprise pharmaceutique, un fabricant d’appareils médicaux ou un cabinet de communication.</a:t>
            </a:r>
            <a:endParaRPr lang="fr-CA"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77"/>
          <p:cNvSpPr txBox="1">
            <a:spLocks noGrp="1"/>
          </p:cNvSpPr>
          <p:nvPr>
            <p:ph type="body" idx="1"/>
            <p:custDataLst>
              <p:tags r:id="rId1"/>
            </p:custDataLst>
          </p:nvPr>
        </p:nvSpPr>
        <p:spPr>
          <a:xfrm>
            <a:off x="667455" y="1549853"/>
            <a:ext cx="10857089"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dirty="0">
                <a:solidFill>
                  <a:srgbClr val="003A5D"/>
                </a:solidFill>
              </a:rPr>
              <a:t>« The process of colonization has resulted in ongoing and entrenched racism against Indigenous peoples. Racist ideologies continue to significantly affect the health and well-being of Indigenous peoples, cutting across the social determinants of health, impacting access to education, housing, food security and employment, and permeating societal systems and institutions including the health care, child welfare and criminal justice systems. »</a:t>
            </a:r>
            <a:endParaRPr dirty="0"/>
          </a:p>
          <a:p>
            <a:pPr marL="0" lvl="0" indent="0" algn="ctr" rtl="0">
              <a:lnSpc>
                <a:spcPct val="90000"/>
              </a:lnSpc>
              <a:spcBef>
                <a:spcPts val="0"/>
              </a:spcBef>
              <a:spcAft>
                <a:spcPts val="0"/>
              </a:spcAft>
              <a:buClr>
                <a:schemeClr val="dk1"/>
              </a:buClr>
              <a:buSzPts val="2800"/>
              <a:buNone/>
            </a:pPr>
            <a:endParaRPr dirty="0">
              <a:solidFill>
                <a:srgbClr val="003A5D"/>
              </a:solidFill>
            </a:endParaRPr>
          </a:p>
          <a:p>
            <a:pPr marL="0" lvl="0" indent="0" algn="ctr" rtl="0">
              <a:lnSpc>
                <a:spcPct val="90000"/>
              </a:lnSpc>
              <a:spcBef>
                <a:spcPts val="0"/>
              </a:spcBef>
              <a:spcAft>
                <a:spcPts val="0"/>
              </a:spcAft>
              <a:buSzPts val="2800"/>
              <a:buNone/>
            </a:pPr>
            <a:r>
              <a:rPr lang="en-US" sz="2000" dirty="0"/>
              <a:t>- </a:t>
            </a:r>
            <a:r>
              <a:rPr lang="en-US" sz="2000" u="sng" dirty="0">
                <a:solidFill>
                  <a:schemeClr val="accent1"/>
                </a:solidFill>
                <a:hlinkClick r:id="rId4">
                  <a:extLst>
                    <a:ext uri="{A12FA001-AC4F-418D-AE19-62706E023703}">
                      <ahyp:hlinkClr xmlns:ahyp="http://schemas.microsoft.com/office/drawing/2018/hyperlinkcolor" val="tx"/>
                    </a:ext>
                  </a:extLst>
                </a:hlinkClick>
              </a:rPr>
              <a:t>First Peoples, Second Class Treatment: </a:t>
            </a:r>
            <a:br>
              <a:rPr lang="en-US" sz="2000" u="sng" dirty="0">
                <a:solidFill>
                  <a:schemeClr val="accent1"/>
                </a:solidFill>
                <a:hlinkClick r:id="rId4">
                  <a:extLst>
                    <a:ext uri="{A12FA001-AC4F-418D-AE19-62706E023703}">
                      <ahyp:hlinkClr xmlns:ahyp="http://schemas.microsoft.com/office/drawing/2018/hyperlinkcolor" val="tx"/>
                    </a:ext>
                  </a:extLst>
                </a:hlinkClick>
              </a:rPr>
            </a:br>
            <a:r>
              <a:rPr lang="en-US" sz="2000" u="sng" dirty="0">
                <a:solidFill>
                  <a:schemeClr val="accent1"/>
                </a:solidFill>
                <a:hlinkClick r:id="rId4">
                  <a:extLst>
                    <a:ext uri="{A12FA001-AC4F-418D-AE19-62706E023703}">
                      <ahyp:hlinkClr xmlns:ahyp="http://schemas.microsoft.com/office/drawing/2018/hyperlinkcolor" val="tx"/>
                    </a:ext>
                  </a:extLst>
                </a:hlinkClick>
              </a:rPr>
              <a:t>The role of racism in the health and well-being </a:t>
            </a:r>
            <a:br>
              <a:rPr lang="en-US" sz="2000" u="sng" dirty="0">
                <a:solidFill>
                  <a:schemeClr val="accent1"/>
                </a:solidFill>
                <a:hlinkClick r:id="rId4">
                  <a:extLst>
                    <a:ext uri="{A12FA001-AC4F-418D-AE19-62706E023703}">
                      <ahyp:hlinkClr xmlns:ahyp="http://schemas.microsoft.com/office/drawing/2018/hyperlinkcolor" val="tx"/>
                    </a:ext>
                  </a:extLst>
                </a:hlinkClick>
              </a:rPr>
            </a:br>
            <a:r>
              <a:rPr lang="en-US" sz="2000" u="sng" dirty="0">
                <a:solidFill>
                  <a:schemeClr val="accent1"/>
                </a:solidFill>
                <a:hlinkClick r:id="rId4">
                  <a:extLst>
                    <a:ext uri="{A12FA001-AC4F-418D-AE19-62706E023703}">
                      <ahyp:hlinkClr xmlns:ahyp="http://schemas.microsoft.com/office/drawing/2018/hyperlinkcolor" val="tx"/>
                    </a:ext>
                  </a:extLst>
                </a:hlinkClick>
              </a:rPr>
              <a:t>of Indigenous peoples in Canada</a:t>
            </a:r>
            <a:r>
              <a:rPr lang="en-US" sz="2000" dirty="0"/>
              <a:t> (2015)</a:t>
            </a:r>
            <a:endParaRPr dirty="0"/>
          </a:p>
          <a:p>
            <a:pPr marL="0" lvl="0" indent="0" algn="ctr" rtl="0">
              <a:lnSpc>
                <a:spcPct val="90000"/>
              </a:lnSpc>
              <a:spcBef>
                <a:spcPts val="0"/>
              </a:spcBef>
              <a:spcAft>
                <a:spcPts val="0"/>
              </a:spcAft>
              <a:buClr>
                <a:schemeClr val="dk1"/>
              </a:buClr>
              <a:buSzPts val="2800"/>
              <a:buNone/>
            </a:pPr>
            <a:endParaRPr dirty="0">
              <a:solidFill>
                <a:srgbClr val="003A5D"/>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1"/>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350" name="Google Shape;350;p41"/>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Quelles sont les répercussions de ces événements et questions historiques sur les relations entre médecins et </a:t>
            </a:r>
            <a:r>
              <a:rPr lang="fr-CA" dirty="0" err="1"/>
              <a:t>patient·es</a:t>
            </a:r>
            <a:r>
              <a:rPr lang="fr-CA" dirty="0"/>
              <a:t> autochtones? </a:t>
            </a:r>
          </a:p>
          <a:p>
            <a:pPr marL="228600" lvl="0" indent="-228600" algn="l" rtl="0">
              <a:lnSpc>
                <a:spcPct val="90000"/>
              </a:lnSpc>
              <a:spcBef>
                <a:spcPts val="0"/>
              </a:spcBef>
              <a:spcAft>
                <a:spcPts val="0"/>
              </a:spcAft>
              <a:buClr>
                <a:schemeClr val="dk1"/>
              </a:buClr>
              <a:buSzPts val="2800"/>
              <a:buChar char="•"/>
            </a:pPr>
            <a:r>
              <a:rPr lang="fr-CA" dirty="0"/>
              <a:t>Que pourriez-vous rechercher au moment de traiter ces personnes?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p:custDataLst>
              <p:tags r:id="rId1"/>
            </p:custDataLst>
          </p:nvPr>
        </p:nvSpPr>
        <p:spPr>
          <a:xfrm>
            <a:off x="831850" y="1709738"/>
            <a:ext cx="755015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fr-CA" dirty="0"/>
              <a:t>Méfiance envers le système de soins de santé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34"/>
          <p:cNvSpPr txBox="1">
            <a:spLocks noGrp="1"/>
          </p:cNvSpPr>
          <p:nvPr>
            <p:ph type="body" idx="1"/>
            <p:custDataLst>
              <p:tags r:id="rId1"/>
            </p:custDataLst>
          </p:nvPr>
        </p:nvSpPr>
        <p:spPr>
          <a:xfrm>
            <a:off x="1269073" y="731411"/>
            <a:ext cx="10249637" cy="53951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r>
              <a:rPr lang="fr-FR" dirty="0"/>
              <a:t>« Les pratiques paternalistes du gouvernement fédéral en matière de recherche médicale, ainsi que les structures politiques et juridiques perpétuant les inégalités et l’oppression, ont causé des préjudices considérables aux Autochtones. Les stérilisations et les avortements forcés, les hospitalisations obligatoires et ségréguées, les expériences menées sans consentement, les actes de guerre biologique, les privations de nourriture forcées ainsi que la suppression de la sécurité alimentaire des Autochtones sont des exemples de ces pratiques. »</a:t>
            </a:r>
          </a:p>
          <a:p>
            <a:pPr marL="0" lvl="0" indent="0" algn="ctr" rtl="0">
              <a:lnSpc>
                <a:spcPct val="90000"/>
              </a:lnSpc>
              <a:spcBef>
                <a:spcPts val="0"/>
              </a:spcBef>
              <a:spcAft>
                <a:spcPts val="0"/>
              </a:spcAft>
              <a:buClr>
                <a:schemeClr val="dk1"/>
              </a:buClr>
              <a:buSzPct val="100000"/>
              <a:buNone/>
            </a:pPr>
            <a:endParaRPr lang="fr-FR" dirty="0"/>
          </a:p>
          <a:p>
            <a:pPr marL="0" lvl="0" indent="0" algn="ctr" rtl="0">
              <a:lnSpc>
                <a:spcPct val="90000"/>
              </a:lnSpc>
              <a:spcBef>
                <a:spcPts val="0"/>
              </a:spcBef>
              <a:spcAft>
                <a:spcPts val="0"/>
              </a:spcAft>
              <a:buClr>
                <a:schemeClr val="dk1"/>
              </a:buClr>
              <a:buSzPct val="100000"/>
              <a:buNone/>
            </a:pPr>
            <a:r>
              <a:rPr lang="fr-FR" dirty="0"/>
              <a:t> (</a:t>
            </a:r>
            <a:r>
              <a:rPr lang="fr-FR" dirty="0" err="1"/>
              <a:t>Mosby</a:t>
            </a:r>
            <a:r>
              <a:rPr lang="fr-FR" dirty="0"/>
              <a:t>, 2013; Martin [</a:t>
            </a:r>
            <a:r>
              <a:rPr lang="fr-FR" dirty="0" err="1"/>
              <a:t>Nisga'a</a:t>
            </a:r>
            <a:r>
              <a:rPr lang="fr-FR" dirty="0"/>
              <a:t>, </a:t>
            </a:r>
            <a:r>
              <a:rPr lang="fr-FR" dirty="0" err="1"/>
              <a:t>Gitanyow</a:t>
            </a:r>
            <a:r>
              <a:rPr lang="fr-FR" dirty="0"/>
              <a:t>] et </a:t>
            </a:r>
            <a:r>
              <a:rPr lang="fr-FR" dirty="0" err="1"/>
              <a:t>Walia</a:t>
            </a:r>
            <a:r>
              <a:rPr lang="fr-FR" dirty="0"/>
              <a:t>, 2019)</a:t>
            </a:r>
          </a:p>
          <a:p>
            <a:pPr marL="0" lvl="0" indent="0" algn="ctr" rtl="0">
              <a:lnSpc>
                <a:spcPct val="90000"/>
              </a:lnSpc>
              <a:spcBef>
                <a:spcPts val="0"/>
              </a:spcBef>
              <a:spcAft>
                <a:spcPts val="0"/>
              </a:spcAft>
              <a:buClr>
                <a:schemeClr val="dk1"/>
              </a:buClr>
              <a:buSzPct val="100000"/>
              <a:buNone/>
            </a:pPr>
            <a:r>
              <a:rPr lang="fr-FR" u="sng" dirty="0">
                <a:solidFill>
                  <a:schemeClr val="hlink"/>
                </a:solidFill>
                <a:latin typeface="Open Sans"/>
                <a:ea typeface="Open Sans"/>
                <a:cs typeface="Open Sans"/>
                <a:sym typeface="Open Sans"/>
                <a:hlinkClick r:id="rId4"/>
              </a:rPr>
              <a:t>Guide d’introduction à la santé des Autochtones</a:t>
            </a:r>
            <a:r>
              <a:rPr lang="en-US" dirty="0">
                <a:latin typeface="Open Sans"/>
                <a:ea typeface="Open Sans"/>
                <a:cs typeface="Open Sans"/>
                <a:sym typeface="Open Sans"/>
              </a:rPr>
              <a:t> (2019)</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a:spLocks noGrp="1"/>
          </p:cNvSpPr>
          <p:nvPr>
            <p:ph type="title"/>
            <p:custDataLst>
              <p:tags r:id="rId1"/>
            </p:custDataLst>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Sondage</a:t>
            </a:r>
            <a:endParaRPr dirty="0"/>
          </a:p>
        </p:txBody>
      </p:sp>
      <p:sp>
        <p:nvSpPr>
          <p:cNvPr id="370" name="Google Shape;370;p35"/>
          <p:cNvSpPr txBox="1">
            <a:spLocks noGrp="1"/>
          </p:cNvSpPr>
          <p:nvPr>
            <p:ph type="body" idx="1"/>
            <p:custDataLst>
              <p:tags r:id="rId2"/>
            </p:custDataLst>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dirty="0"/>
              <a:t>Des</a:t>
            </a:r>
            <a:r>
              <a:rPr lang="fr-CA" b="1" dirty="0"/>
              <a:t> </a:t>
            </a:r>
            <a:r>
              <a:rPr lang="fr-CA" b="1" u="sng" dirty="0"/>
              <a:t>études et expériences nutritionnelles</a:t>
            </a:r>
            <a:r>
              <a:rPr lang="fr-CA" b="1" dirty="0"/>
              <a:t> </a:t>
            </a:r>
            <a:r>
              <a:rPr lang="fr-CA" dirty="0"/>
              <a:t>ont été menées dans des communautés et pensionnats autochtones dans les années :</a:t>
            </a:r>
          </a:p>
          <a:p>
            <a:pPr marL="0" lvl="0" indent="0" algn="l" rtl="0">
              <a:lnSpc>
                <a:spcPct val="90000"/>
              </a:lnSpc>
              <a:spcBef>
                <a:spcPts val="1000"/>
              </a:spcBef>
              <a:spcAft>
                <a:spcPts val="0"/>
              </a:spcAft>
              <a:buClr>
                <a:schemeClr val="dk1"/>
              </a:buClr>
              <a:buSzPts val="2800"/>
              <a:buNone/>
            </a:pPr>
            <a:endParaRPr lang="fr-CA" dirty="0"/>
          </a:p>
          <a:p>
            <a:pPr marL="914400" lvl="1" indent="-457200" algn="l" rtl="0">
              <a:lnSpc>
                <a:spcPct val="90000"/>
              </a:lnSpc>
              <a:spcBef>
                <a:spcPts val="500"/>
              </a:spcBef>
              <a:spcAft>
                <a:spcPts val="0"/>
              </a:spcAft>
              <a:buClr>
                <a:schemeClr val="dk1"/>
              </a:buClr>
              <a:buSzPts val="2400"/>
              <a:buFont typeface="Arial"/>
              <a:buAutoNum type="alphaLcParenR"/>
            </a:pPr>
            <a:r>
              <a:rPr lang="fr-CA" dirty="0"/>
              <a:t>1920 et 1930</a:t>
            </a:r>
          </a:p>
          <a:p>
            <a:pPr marL="914400" lvl="1" indent="-457200" algn="l" rtl="0">
              <a:lnSpc>
                <a:spcPct val="90000"/>
              </a:lnSpc>
              <a:spcBef>
                <a:spcPts val="500"/>
              </a:spcBef>
              <a:spcAft>
                <a:spcPts val="0"/>
              </a:spcAft>
              <a:buClr>
                <a:schemeClr val="dk1"/>
              </a:buClr>
              <a:buSzPts val="2400"/>
              <a:buFont typeface="Arial"/>
              <a:buAutoNum type="alphaLcParenR"/>
            </a:pPr>
            <a:r>
              <a:rPr lang="fr-CA" dirty="0"/>
              <a:t>1940 et 1950</a:t>
            </a:r>
          </a:p>
          <a:p>
            <a:pPr marL="914400" lvl="1" indent="-457200" algn="l" rtl="0">
              <a:lnSpc>
                <a:spcPct val="90000"/>
              </a:lnSpc>
              <a:spcBef>
                <a:spcPts val="500"/>
              </a:spcBef>
              <a:spcAft>
                <a:spcPts val="0"/>
              </a:spcAft>
              <a:buClr>
                <a:schemeClr val="dk1"/>
              </a:buClr>
              <a:buSzPts val="2400"/>
              <a:buFont typeface="Arial"/>
              <a:buAutoNum type="alphaLcParenR"/>
            </a:pPr>
            <a:r>
              <a:rPr lang="fr-CA" dirty="0"/>
              <a:t>1960 et 1970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6"/>
          <p:cNvSpPr txBox="1">
            <a:spLocks noGrp="1"/>
          </p:cNvSpPr>
          <p:nvPr>
            <p:ph type="title"/>
            <p:custDataLst>
              <p:tags r:id="rId1"/>
            </p:custDataLst>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Sondage</a:t>
            </a:r>
            <a:endParaRPr dirty="0"/>
          </a:p>
        </p:txBody>
      </p:sp>
      <p:sp>
        <p:nvSpPr>
          <p:cNvPr id="377" name="Google Shape;377;p36"/>
          <p:cNvSpPr txBox="1">
            <a:spLocks noGrp="1"/>
          </p:cNvSpPr>
          <p:nvPr>
            <p:ph type="body" idx="1"/>
            <p:custDataLst>
              <p:tags r:id="rId2"/>
            </p:custDataLst>
          </p:nvPr>
        </p:nvSpPr>
        <p:spPr>
          <a:xfrm>
            <a:off x="1139268" y="183261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dirty="0"/>
              <a:t>Selon un rapport du Sénat publié en 2021, _______ femmes autochtones ont été soumises à une </a:t>
            </a:r>
            <a:r>
              <a:rPr lang="fr-CA" b="1" u="sng" dirty="0"/>
              <a:t>stérilisation contrainte ou forcée</a:t>
            </a:r>
            <a:r>
              <a:rPr lang="fr-CA" dirty="0"/>
              <a:t> dans des « hôpitaux indiens » gérés par le gouvernement fédéral jusqu’au début des années 1970.</a:t>
            </a:r>
          </a:p>
          <a:p>
            <a:pPr marL="0" lvl="0" indent="0" algn="l" rtl="0">
              <a:lnSpc>
                <a:spcPct val="90000"/>
              </a:lnSpc>
              <a:spcBef>
                <a:spcPts val="1000"/>
              </a:spcBef>
              <a:spcAft>
                <a:spcPts val="0"/>
              </a:spcAft>
              <a:buClr>
                <a:schemeClr val="dk1"/>
              </a:buClr>
              <a:buSzPts val="2800"/>
              <a:buNone/>
            </a:pPr>
            <a:endParaRPr lang="fr-CA" dirty="0"/>
          </a:p>
          <a:p>
            <a:pPr marL="1485900" lvl="1" indent="-457200" algn="l" rtl="0">
              <a:lnSpc>
                <a:spcPct val="90000"/>
              </a:lnSpc>
              <a:spcBef>
                <a:spcPts val="500"/>
              </a:spcBef>
              <a:spcAft>
                <a:spcPts val="0"/>
              </a:spcAft>
              <a:buSzPts val="2400"/>
              <a:buFont typeface="Arial"/>
              <a:buAutoNum type="alphaLcParenR"/>
            </a:pPr>
            <a:r>
              <a:rPr lang="fr-CA" dirty="0"/>
              <a:t>50</a:t>
            </a:r>
          </a:p>
          <a:p>
            <a:pPr marL="1485900" lvl="1" indent="-457200" algn="l" rtl="0">
              <a:lnSpc>
                <a:spcPct val="90000"/>
              </a:lnSpc>
              <a:spcBef>
                <a:spcPts val="0"/>
              </a:spcBef>
              <a:spcAft>
                <a:spcPts val="0"/>
              </a:spcAft>
              <a:buSzPts val="2400"/>
              <a:buFont typeface="Arial"/>
              <a:buAutoNum type="alphaLcParenR"/>
            </a:pPr>
            <a:r>
              <a:rPr lang="fr-CA" dirty="0"/>
              <a:t>150</a:t>
            </a:r>
          </a:p>
          <a:p>
            <a:pPr marL="1485900" lvl="1" indent="-457200" algn="l" rtl="0">
              <a:lnSpc>
                <a:spcPct val="90000"/>
              </a:lnSpc>
              <a:spcBef>
                <a:spcPts val="0"/>
              </a:spcBef>
              <a:spcAft>
                <a:spcPts val="0"/>
              </a:spcAft>
              <a:buSzPts val="2400"/>
              <a:buFont typeface="Arial"/>
              <a:buAutoNum type="alphaLcParenR"/>
            </a:pPr>
            <a:r>
              <a:rPr lang="fr-CA" dirty="0"/>
              <a:t>500</a:t>
            </a:r>
          </a:p>
          <a:p>
            <a:pPr marL="1485900" lvl="1" indent="-457200" algn="l" rtl="0">
              <a:lnSpc>
                <a:spcPct val="90000"/>
              </a:lnSpc>
              <a:spcBef>
                <a:spcPts val="0"/>
              </a:spcBef>
              <a:spcAft>
                <a:spcPts val="0"/>
              </a:spcAft>
              <a:buSzPts val="2400"/>
              <a:buFont typeface="Arial"/>
              <a:buAutoNum type="alphaLcParenR"/>
            </a:pPr>
            <a:r>
              <a:rPr lang="fr-CA" dirty="0"/>
              <a:t>850</a:t>
            </a:r>
          </a:p>
          <a:p>
            <a:pPr marL="1485900" lvl="1" indent="-457200" algn="l" rtl="0">
              <a:lnSpc>
                <a:spcPct val="90000"/>
              </a:lnSpc>
              <a:spcBef>
                <a:spcPts val="0"/>
              </a:spcBef>
              <a:spcAft>
                <a:spcPts val="0"/>
              </a:spcAft>
              <a:buSzPts val="2400"/>
              <a:buFont typeface="Arial"/>
              <a:buAutoNum type="alphaLcParenR"/>
            </a:pPr>
            <a:r>
              <a:rPr lang="fr-CA" dirty="0"/>
              <a:t>1150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g1b6794ac228_0_37"/>
          <p:cNvSpPr txBox="1">
            <a:spLocks noGrp="1"/>
          </p:cNvSpPr>
          <p:nvPr>
            <p:ph type="body" idx="1"/>
            <p:custDataLst>
              <p:tags r:id="rId1"/>
            </p:custDataLst>
          </p:nvPr>
        </p:nvSpPr>
        <p:spPr>
          <a:xfrm>
            <a:off x="1241778" y="1825625"/>
            <a:ext cx="10112100" cy="43512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dirty="0">
                <a:latin typeface="Open Sans"/>
                <a:ea typeface="Open Sans"/>
                <a:cs typeface="Open Sans"/>
                <a:sym typeface="Open Sans"/>
              </a:rPr>
              <a:t>« [...] </a:t>
            </a:r>
            <a:r>
              <a:rPr lang="en-US" dirty="0"/>
              <a:t>Browne et al. (2011) found that Indigenous participants described anticipating that being identified as Aboriginal and poor might result in a lack of credibility and/or negatively influence their chances of receiving help. This was such a common experience that participants actively strategized around how to manage negative responses from health care providers in advance of accessing care. In some cases, these experiences keep people from accessing health care at all. </a:t>
            </a:r>
            <a:r>
              <a:rPr lang="en-US" dirty="0">
                <a:latin typeface="Open Sans"/>
                <a:ea typeface="Open Sans"/>
                <a:cs typeface="Open Sans"/>
                <a:sym typeface="Open Sans"/>
              </a:rPr>
              <a:t>»</a:t>
            </a:r>
          </a:p>
          <a:p>
            <a:pPr marL="0" lvl="0" indent="0" algn="ctr" rtl="0">
              <a:lnSpc>
                <a:spcPct val="90000"/>
              </a:lnSpc>
              <a:spcBef>
                <a:spcPts val="0"/>
              </a:spcBef>
              <a:spcAft>
                <a:spcPts val="0"/>
              </a:spcAft>
              <a:buClr>
                <a:schemeClr val="dk1"/>
              </a:buClr>
              <a:buSzPts val="2800"/>
              <a:buNone/>
            </a:pPr>
            <a:r>
              <a:rPr lang="en-US" sz="2700" dirty="0"/>
              <a:t>- </a:t>
            </a:r>
            <a:r>
              <a:rPr lang="en-US" sz="1900" u="sng" dirty="0">
                <a:solidFill>
                  <a:schemeClr val="accent1"/>
                </a:solidFill>
                <a:hlinkClick r:id="rId4">
                  <a:extLst>
                    <a:ext uri="{A12FA001-AC4F-418D-AE19-62706E023703}">
                      <ahyp:hlinkClr xmlns:ahyp="http://schemas.microsoft.com/office/drawing/2018/hyperlinkcolor" val="tx"/>
                    </a:ext>
                  </a:extLst>
                </a:hlinkClick>
              </a:rPr>
              <a:t>First Peoples, Second Class Treatment: </a:t>
            </a:r>
            <a:br>
              <a:rPr lang="en-US" sz="1900" u="sng" dirty="0">
                <a:solidFill>
                  <a:schemeClr val="accent1"/>
                </a:solidFill>
                <a:hlinkClick r:id="rId4">
                  <a:extLst>
                    <a:ext uri="{A12FA001-AC4F-418D-AE19-62706E023703}">
                      <ahyp:hlinkClr xmlns:ahyp="http://schemas.microsoft.com/office/drawing/2018/hyperlinkcolor" val="tx"/>
                    </a:ext>
                  </a:extLst>
                </a:hlinkClick>
              </a:rPr>
            </a:br>
            <a:r>
              <a:rPr lang="en-US" sz="1900" u="sng" dirty="0">
                <a:solidFill>
                  <a:schemeClr val="accent1"/>
                </a:solidFill>
                <a:hlinkClick r:id="rId4">
                  <a:extLst>
                    <a:ext uri="{A12FA001-AC4F-418D-AE19-62706E023703}">
                      <ahyp:hlinkClr xmlns:ahyp="http://schemas.microsoft.com/office/drawing/2018/hyperlinkcolor" val="tx"/>
                    </a:ext>
                  </a:extLst>
                </a:hlinkClick>
              </a:rPr>
              <a:t>The role of racism in the health and well-being </a:t>
            </a:r>
            <a:br>
              <a:rPr lang="en-US" sz="1900" u="sng" dirty="0">
                <a:solidFill>
                  <a:schemeClr val="accent1"/>
                </a:solidFill>
                <a:hlinkClick r:id="rId4">
                  <a:extLst>
                    <a:ext uri="{A12FA001-AC4F-418D-AE19-62706E023703}">
                      <ahyp:hlinkClr xmlns:ahyp="http://schemas.microsoft.com/office/drawing/2018/hyperlinkcolor" val="tx"/>
                    </a:ext>
                  </a:extLst>
                </a:hlinkClick>
              </a:rPr>
            </a:br>
            <a:r>
              <a:rPr lang="en-US" sz="1900" u="sng" dirty="0">
                <a:solidFill>
                  <a:schemeClr val="accent1"/>
                </a:solidFill>
                <a:hlinkClick r:id="rId4">
                  <a:extLst>
                    <a:ext uri="{A12FA001-AC4F-418D-AE19-62706E023703}">
                      <ahyp:hlinkClr xmlns:ahyp="http://schemas.microsoft.com/office/drawing/2018/hyperlinkcolor" val="tx"/>
                    </a:ext>
                  </a:extLst>
                </a:hlinkClick>
              </a:rPr>
              <a:t>of Indigenous peoples in Canada</a:t>
            </a:r>
            <a:r>
              <a:rPr lang="en-US" sz="1900" dirty="0"/>
              <a:t> (2015)</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7"/>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Histoires vécues</a:t>
            </a:r>
          </a:p>
        </p:txBody>
      </p:sp>
      <p:sp>
        <p:nvSpPr>
          <p:cNvPr id="390" name="Google Shape;390;p37"/>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Brian Sinclair</a:t>
            </a:r>
          </a:p>
          <a:p>
            <a:pPr marL="228600" lvl="0" indent="-228600" algn="l" rtl="0">
              <a:lnSpc>
                <a:spcPct val="90000"/>
              </a:lnSpc>
              <a:spcBef>
                <a:spcPts val="1000"/>
              </a:spcBef>
              <a:spcAft>
                <a:spcPts val="0"/>
              </a:spcAft>
              <a:buClr>
                <a:schemeClr val="dk1"/>
              </a:buClr>
              <a:buSzPts val="2800"/>
              <a:buChar char="•"/>
            </a:pPr>
            <a:r>
              <a:rPr lang="fr-CA" dirty="0"/>
              <a:t>Joyce </a:t>
            </a:r>
            <a:r>
              <a:rPr lang="fr-CA" dirty="0" err="1"/>
              <a:t>Echaquan</a:t>
            </a:r>
            <a:endParaRPr lang="fr-CA" dirty="0"/>
          </a:p>
          <a:p>
            <a:pPr marL="228600" lvl="0" indent="-228600" algn="l" rtl="0">
              <a:lnSpc>
                <a:spcPct val="90000"/>
              </a:lnSpc>
              <a:spcBef>
                <a:spcPts val="1000"/>
              </a:spcBef>
              <a:spcAft>
                <a:spcPts val="0"/>
              </a:spcAft>
              <a:buClr>
                <a:schemeClr val="dk1"/>
              </a:buClr>
              <a:buSzPts val="2800"/>
              <a:buChar char="•"/>
            </a:pPr>
            <a:r>
              <a:rPr lang="fr-CA" dirty="0"/>
              <a:t>Heather </a:t>
            </a:r>
            <a:r>
              <a:rPr lang="fr-CA" dirty="0" err="1"/>
              <a:t>Winterstein</a:t>
            </a:r>
            <a:endParaRPr lang="fr-CA" dirty="0"/>
          </a:p>
          <a:p>
            <a:pPr marL="228600" lvl="0" indent="-228600" algn="l" rtl="0">
              <a:lnSpc>
                <a:spcPct val="90000"/>
              </a:lnSpc>
              <a:spcBef>
                <a:spcPts val="1000"/>
              </a:spcBef>
              <a:spcAft>
                <a:spcPts val="0"/>
              </a:spcAft>
              <a:buClr>
                <a:schemeClr val="dk1"/>
              </a:buClr>
              <a:buSzPts val="2800"/>
              <a:buChar char="•"/>
            </a:pPr>
            <a:r>
              <a:rPr lang="fr-CA"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Craig </a:t>
            </a:r>
            <a:r>
              <a:rPr lang="fr-CA"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Neekan</a:t>
            </a:r>
            <a:endParaRPr lang="fr-CA" dirty="0"/>
          </a:p>
          <a:p>
            <a:pPr marL="685800" lvl="1" indent="-228600">
              <a:spcBef>
                <a:spcPts val="1000"/>
              </a:spcBef>
              <a:buSzPts val="2800"/>
            </a:pPr>
            <a:endParaRPr lang="fr-CA" dirty="0"/>
          </a:p>
          <a:p>
            <a:pPr marL="457200" lvl="1" indent="0">
              <a:spcBef>
                <a:spcPts val="1000"/>
              </a:spcBef>
              <a:buSzPts val="2800"/>
              <a:buNone/>
            </a:pPr>
            <a:r>
              <a:rPr lang="fr-CA" dirty="0"/>
              <a:t>				</a:t>
            </a:r>
            <a:r>
              <a:rPr lang="fr-CA" sz="2800" dirty="0"/>
              <a:t>pour n’en nommer que quelques-unes… </a:t>
            </a:r>
          </a:p>
          <a:p>
            <a:pPr marL="228600" lvl="0" indent="-50800" algn="l" rtl="0">
              <a:lnSpc>
                <a:spcPct val="90000"/>
              </a:lnSpc>
              <a:spcBef>
                <a:spcPts val="1000"/>
              </a:spcBef>
              <a:spcAft>
                <a:spcPts val="0"/>
              </a:spcAft>
              <a:buClr>
                <a:schemeClr val="dk1"/>
              </a:buClr>
              <a:buSzPts val="2800"/>
              <a:buNone/>
            </a:pPr>
            <a:endParaRPr lang="fr-C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8"/>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397" name="Google Shape;397;p38"/>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Est-ce que de telles situations pourraient se produire à votre lieu de travail actuel?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Inégalités en santé</a:t>
            </a:r>
          </a:p>
        </p:txBody>
      </p:sp>
      <p:sp>
        <p:nvSpPr>
          <p:cNvPr id="404" name="Google Shape;404;p39"/>
          <p:cNvSpPr txBox="1">
            <a:spLocks noGrp="1"/>
          </p:cNvSpPr>
          <p:nvPr>
            <p:ph type="body" idx="1"/>
            <p:custDataLst>
              <p:tags r:id="rId2"/>
            </p:custDataLst>
          </p:nvPr>
        </p:nvSpPr>
        <p:spPr>
          <a:xfrm>
            <a:off x="838200" y="1447800"/>
            <a:ext cx="10515600" cy="50450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CA" sz="2100" dirty="0"/>
              <a:t>Le taux de mortalité infantile est de 1,7 à 4 fois plus élevé.</a:t>
            </a:r>
          </a:p>
          <a:p>
            <a:pPr marL="228600" lvl="0" indent="-228600" algn="l" rtl="0">
              <a:lnSpc>
                <a:spcPct val="90000"/>
              </a:lnSpc>
              <a:spcBef>
                <a:spcPts val="1000"/>
              </a:spcBef>
              <a:spcAft>
                <a:spcPts val="0"/>
              </a:spcAft>
              <a:buClr>
                <a:schemeClr val="dk1"/>
              </a:buClr>
              <a:buSzPts val="2800"/>
              <a:buChar char="•"/>
            </a:pPr>
            <a:r>
              <a:rPr lang="fr-CA" sz="2100" dirty="0"/>
              <a:t>Le taux de suicide chez les jeunes </a:t>
            </a:r>
            <a:r>
              <a:rPr lang="fr-CA" sz="2100" dirty="0" err="1"/>
              <a:t>inuit·es</a:t>
            </a:r>
            <a:r>
              <a:rPr lang="fr-CA" sz="2100" dirty="0"/>
              <a:t> est 11 fois supérieur à la moyenne nationale (taux le plus élevé </a:t>
            </a:r>
            <a:r>
              <a:rPr lang="fr-CA" sz="2100" u="sng" dirty="0"/>
              <a:t>au monde</a:t>
            </a:r>
            <a:r>
              <a:rPr lang="fr-CA" sz="2100" dirty="0"/>
              <a:t>).</a:t>
            </a:r>
          </a:p>
          <a:p>
            <a:pPr marL="228600" lvl="0" indent="-228600" algn="l" rtl="0">
              <a:lnSpc>
                <a:spcPct val="90000"/>
              </a:lnSpc>
              <a:spcBef>
                <a:spcPts val="1000"/>
              </a:spcBef>
              <a:spcAft>
                <a:spcPts val="0"/>
              </a:spcAft>
              <a:buClr>
                <a:schemeClr val="dk1"/>
              </a:buClr>
              <a:buSzPts val="2800"/>
              <a:buChar char="•"/>
            </a:pPr>
            <a:r>
              <a:rPr lang="fr-CA" sz="2100" dirty="0"/>
              <a:t>Le pourcentage de membres des Premières Nations qui consomment de l’alcool serait </a:t>
            </a:r>
            <a:r>
              <a:rPr lang="fr-CA" sz="2100" u="sng" dirty="0"/>
              <a:t>plus bas</a:t>
            </a:r>
            <a:r>
              <a:rPr lang="fr-CA" sz="2100" dirty="0"/>
              <a:t> que dans la population générale.</a:t>
            </a:r>
          </a:p>
          <a:p>
            <a:pPr marL="685800" lvl="1" indent="-228600" algn="l" rtl="0">
              <a:lnSpc>
                <a:spcPct val="90000"/>
              </a:lnSpc>
              <a:spcBef>
                <a:spcPts val="500"/>
              </a:spcBef>
              <a:spcAft>
                <a:spcPts val="0"/>
              </a:spcAft>
              <a:buClr>
                <a:schemeClr val="dk1"/>
              </a:buClr>
              <a:buSzPts val="2400"/>
              <a:buChar char="•"/>
            </a:pPr>
            <a:r>
              <a:rPr lang="fr-CA" sz="2100" dirty="0"/>
              <a:t>Un pourcentage beaucoup plus élevé rapporte une consommation élevée ou excessive.</a:t>
            </a:r>
          </a:p>
          <a:p>
            <a:pPr marL="685800" lvl="1" indent="-228600" algn="l" rtl="0">
              <a:lnSpc>
                <a:spcPct val="90000"/>
              </a:lnSpc>
              <a:spcBef>
                <a:spcPts val="500"/>
              </a:spcBef>
              <a:spcAft>
                <a:spcPts val="0"/>
              </a:spcAft>
              <a:buClr>
                <a:schemeClr val="dk1"/>
              </a:buClr>
              <a:buSzPts val="2400"/>
              <a:buChar char="•"/>
            </a:pPr>
            <a:r>
              <a:rPr lang="fr-CA" sz="2100" dirty="0"/>
              <a:t>Les Autochtones sont 6 fois plus susceptibles de mourir des suites d’un problème lié à l’alcool.</a:t>
            </a:r>
          </a:p>
          <a:p>
            <a:pPr marL="228600" lvl="0" indent="-228600" algn="l" rtl="0">
              <a:lnSpc>
                <a:spcPct val="90000"/>
              </a:lnSpc>
              <a:spcBef>
                <a:spcPts val="1000"/>
              </a:spcBef>
              <a:spcAft>
                <a:spcPts val="0"/>
              </a:spcAft>
              <a:buClr>
                <a:schemeClr val="dk1"/>
              </a:buClr>
              <a:buSzPts val="2800"/>
              <a:buChar char="•"/>
            </a:pPr>
            <a:r>
              <a:rPr lang="fr-CA" sz="2100" dirty="0"/>
              <a:t>Le taux de diabète de type 2 est environ 2 fois plus élevé au sein de cette population.</a:t>
            </a:r>
          </a:p>
          <a:p>
            <a:pPr marL="228600" lvl="0" indent="-228600" algn="l" rtl="0">
              <a:lnSpc>
                <a:spcPct val="90000"/>
              </a:lnSpc>
              <a:spcBef>
                <a:spcPts val="1000"/>
              </a:spcBef>
              <a:spcAft>
                <a:spcPts val="0"/>
              </a:spcAft>
              <a:buClr>
                <a:schemeClr val="dk1"/>
              </a:buClr>
              <a:buSzPts val="2800"/>
              <a:buChar char="•"/>
            </a:pPr>
            <a:r>
              <a:rPr lang="fr-CA" sz="2100" dirty="0"/>
              <a:t>La nourriture se fait rare.</a:t>
            </a:r>
          </a:p>
          <a:p>
            <a:pPr marL="228600" lvl="0" indent="-228600" algn="l" rtl="0">
              <a:lnSpc>
                <a:spcPct val="90000"/>
              </a:lnSpc>
              <a:spcBef>
                <a:spcPts val="1000"/>
              </a:spcBef>
              <a:spcAft>
                <a:spcPts val="0"/>
              </a:spcAft>
              <a:buClr>
                <a:schemeClr val="dk1"/>
              </a:buClr>
              <a:buSzPts val="2800"/>
              <a:buChar char="•"/>
            </a:pP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On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enregistre</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de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faibles</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taux</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de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dépistage</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du cancer dans les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communautés</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autochtones</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souvent</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inférieurs</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aux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lignes</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directrices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nationales</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ou</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CA"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provinciales.</a:t>
            </a:r>
            <a:endParaRPr lang="fr-CA"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Les </a:t>
            </a:r>
            <a:r>
              <a:rPr lang="en-US" dirty="0" err="1"/>
              <a:t>crédits</a:t>
            </a:r>
            <a:r>
              <a:rPr lang="en-US" dirty="0"/>
              <a:t> de MDC</a:t>
            </a:r>
            <a:endParaRPr dirty="0"/>
          </a:p>
        </p:txBody>
      </p:sp>
      <p:sp>
        <p:nvSpPr>
          <p:cNvPr id="113" name="Google Shape;11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200"/>
              </a:spcAft>
              <a:buClr>
                <a:schemeClr val="dk1"/>
              </a:buClr>
              <a:buSzPts val="2800"/>
              <a:buChar char="•"/>
            </a:pPr>
            <a:r>
              <a:rPr lang="fr-FR" sz="2400" dirty="0"/>
              <a:t>Participation </a:t>
            </a:r>
            <a:r>
              <a:rPr lang="fr-FR" sz="2400" b="1" dirty="0"/>
              <a:t>à des activités d’apprentissage non agréées au titre de la Section 1 = 0,5 crédit par heure de participation </a:t>
            </a:r>
            <a:r>
              <a:rPr lang="fr-FR" sz="2400" dirty="0"/>
              <a:t>(maximum de 50 crédits par cycle).</a:t>
            </a:r>
          </a:p>
          <a:p>
            <a:pPr marL="228600" lvl="0" indent="-228600" algn="l" rtl="0">
              <a:lnSpc>
                <a:spcPct val="90000"/>
              </a:lnSpc>
              <a:spcBef>
                <a:spcPts val="0"/>
              </a:spcBef>
              <a:spcAft>
                <a:spcPts val="1200"/>
              </a:spcAft>
              <a:buClr>
                <a:schemeClr val="dk1"/>
              </a:buClr>
              <a:buSzPts val="2800"/>
              <a:buChar char="•"/>
            </a:pPr>
            <a:r>
              <a:rPr lang="fr-FR" sz="2400" b="1" dirty="0"/>
              <a:t>Section 2</a:t>
            </a:r>
            <a:r>
              <a:rPr lang="fr-FR" sz="2400" dirty="0"/>
              <a:t>, La lecture d’articles de revues : Chaque article de revue que vous lisez, et qui vous semble revêtir une importance pour votre apprentissage ou votre pratique; les articles peuvent être consignés individuellement et vous pouvez recevoir </a:t>
            </a:r>
            <a:r>
              <a:rPr lang="fr-FR" sz="2400" b="1" dirty="0"/>
              <a:t>un (1) crédit par article</a:t>
            </a:r>
            <a:r>
              <a:rPr lang="fr-FR" sz="2400" dirty="0"/>
              <a:t>.</a:t>
            </a:r>
            <a:endParaRPr lang="en-US" sz="2400" i="1" dirty="0"/>
          </a:p>
        </p:txBody>
      </p:sp>
      <p:sp>
        <p:nvSpPr>
          <p:cNvPr id="2" name="Google Shape;113;p3">
            <a:extLst>
              <a:ext uri="{FF2B5EF4-FFF2-40B4-BE49-F238E27FC236}">
                <a16:creationId xmlns:a16="http://schemas.microsoft.com/office/drawing/2014/main" id="{EB5E4E99-5FD2-238A-62A2-21B9FAA2456E}"/>
              </a:ext>
            </a:extLst>
          </p:cNvPr>
          <p:cNvSpPr txBox="1">
            <a:spLocks/>
          </p:cNvSpPr>
          <p:nvPr/>
        </p:nvSpPr>
        <p:spPr>
          <a:xfrm>
            <a:off x="4485640" y="5830411"/>
            <a:ext cx="7706360" cy="102758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800"/>
              <a:buNone/>
            </a:pPr>
            <a:r>
              <a:rPr lang="fr-FR" sz="1600" b="1" dirty="0"/>
              <a:t>Remarque : </a:t>
            </a:r>
            <a:r>
              <a:rPr lang="fr-FR" sz="1600" dirty="0"/>
              <a:t>Les </a:t>
            </a:r>
            <a:r>
              <a:rPr lang="fr-FR" sz="1600" dirty="0" err="1"/>
              <a:t>résident·es</a:t>
            </a:r>
            <a:r>
              <a:rPr lang="fr-FR" sz="1600" dirty="0"/>
              <a:t> </a:t>
            </a:r>
            <a:r>
              <a:rPr lang="fr-FR" sz="1600" dirty="0" err="1"/>
              <a:t>affilié·es</a:t>
            </a:r>
            <a:r>
              <a:rPr lang="fr-FR" sz="1600" dirty="0"/>
              <a:t> peuvent accumuler, durant la résidence, les crédits leur permettant de satisfaire aux exigences en matière de DPC après la certification. </a:t>
            </a:r>
            <a:endParaRPr lang="en-US"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40"/>
          <p:cNvSpPr txBox="1">
            <a:spLocks noGrp="1"/>
          </p:cNvSpPr>
          <p:nvPr>
            <p:ph type="body" idx="1"/>
            <p:custDataLst>
              <p:tags r:id="rId1"/>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fr-FR" dirty="0"/>
              <a:t>« Les inégalités persistantes entre la santé des Autochtones et celle des non-Autochtones du Canada font ressortir la nécessité d’évaluer les répercussions des politiques fédérales sur le bien-être des Autochtones (</a:t>
            </a:r>
            <a:r>
              <a:rPr lang="fr-FR" dirty="0" err="1"/>
              <a:t>Coates</a:t>
            </a:r>
            <a:r>
              <a:rPr lang="fr-FR" dirty="0"/>
              <a:t>, 2008). Le racisme structurel prend sa source dans les politiques et les mesures politiques qui créent et renforcent la discrimination contre un groupe racialisé. »</a:t>
            </a:r>
            <a:endParaRPr dirty="0"/>
          </a:p>
          <a:p>
            <a:pPr marL="0" lvl="0" indent="0" algn="ctr" rtl="0">
              <a:lnSpc>
                <a:spcPct val="90000"/>
              </a:lnSpc>
              <a:spcBef>
                <a:spcPts val="1000"/>
              </a:spcBef>
              <a:spcAft>
                <a:spcPts val="0"/>
              </a:spcAft>
              <a:buClr>
                <a:schemeClr val="dk1"/>
              </a:buClr>
              <a:buSzPts val="2800"/>
              <a:buNone/>
            </a:pPr>
            <a:r>
              <a:rPr lang="fr-FR" u="sng" dirty="0">
                <a:solidFill>
                  <a:schemeClr val="hlink"/>
                </a:solidFill>
                <a:latin typeface="Open Sans"/>
                <a:ea typeface="Open Sans"/>
                <a:cs typeface="Open Sans"/>
                <a:sym typeface="Open Sans"/>
                <a:hlinkClick r:id="rId4"/>
              </a:rPr>
              <a:t>Guide d’introduction à la santé des Autochtones</a:t>
            </a:r>
            <a:r>
              <a:rPr lang="en-US">
                <a:latin typeface="Open Sans"/>
                <a:ea typeface="Open Sans"/>
                <a:cs typeface="Open Sans"/>
                <a:sym typeface="Open Sans"/>
              </a:rPr>
              <a:t> (2019)</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680"/>
        </a:solidFill>
        <a:effectLst/>
      </p:bgPr>
    </p:bg>
    <p:spTree>
      <p:nvGrpSpPr>
        <p:cNvPr id="1" name="Shape 414"/>
        <p:cNvGrpSpPr/>
        <p:nvPr/>
      </p:nvGrpSpPr>
      <p:grpSpPr>
        <a:xfrm>
          <a:off x="0" y="0"/>
          <a:ext cx="0" cy="0"/>
          <a:chOff x="0" y="0"/>
          <a:chExt cx="0" cy="0"/>
        </a:xfrm>
      </p:grpSpPr>
      <p:sp>
        <p:nvSpPr>
          <p:cNvPr id="415" name="Google Shape;415;p42"/>
          <p:cNvSpPr txBox="1">
            <a:spLocks noGrp="1"/>
          </p:cNvSpPr>
          <p:nvPr>
            <p:ph type="body" idx="1"/>
            <p:custDataLst>
              <p:tags r:id="rId1"/>
            </p:custDataLst>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800"/>
              <a:buNone/>
            </a:pPr>
            <a:endParaRPr lang="fr-CA" sz="4800" dirty="0">
              <a:solidFill>
                <a:schemeClr val="lt1"/>
              </a:solidFill>
            </a:endParaRPr>
          </a:p>
          <a:p>
            <a:pPr marL="0" lvl="0" indent="0" algn="ctr" rtl="0">
              <a:lnSpc>
                <a:spcPct val="90000"/>
              </a:lnSpc>
              <a:spcBef>
                <a:spcPts val="0"/>
              </a:spcBef>
              <a:spcAft>
                <a:spcPts val="0"/>
              </a:spcAft>
              <a:buClr>
                <a:schemeClr val="dk1"/>
              </a:buClr>
              <a:buSzPts val="4800"/>
              <a:buFont typeface="Arial"/>
              <a:buNone/>
            </a:pPr>
            <a:r>
              <a:rPr lang="fr-CA" sz="4800" dirty="0">
                <a:solidFill>
                  <a:schemeClr val="lt1"/>
                </a:solidFill>
              </a:rPr>
              <a:t>Nous devons faire tout ce qui est en notre pouvoir pour rétablir la CONFIANCE! </a:t>
            </a:r>
          </a:p>
          <a:p>
            <a:pPr marL="0" lvl="0" indent="0" algn="l" rtl="0">
              <a:lnSpc>
                <a:spcPct val="90000"/>
              </a:lnSpc>
              <a:spcBef>
                <a:spcPts val="1000"/>
              </a:spcBef>
              <a:spcAft>
                <a:spcPts val="0"/>
              </a:spcAft>
              <a:buSzPts val="1800"/>
              <a:buNone/>
            </a:pPr>
            <a:endParaRPr lang="fr-CA" dirty="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2" name="Google Shape;422;p43"/>
          <p:cNvSpPr txBox="1">
            <a:spLocks noGrp="1"/>
          </p:cNvSpPr>
          <p:nvPr>
            <p:ph type="body" idx="1"/>
            <p:custDataLst>
              <p:tags r:id="rId1"/>
            </p:custDataLst>
          </p:nvPr>
        </p:nvSpPr>
        <p:spPr>
          <a:xfrm>
            <a:off x="838200" y="795110"/>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sz="2400" dirty="0"/>
              <a:t>« Des Autochtones d’un bout à l’autre de ce qu’on appelle aujourd’hui le Canada ont survécu à de nombreuses tentatives d’assimilation culturelle menées par le gouvernement fédéral (Fondation autochtone de guérison, 2003). De multiples formes de génocide ont été perpétrées contre les peuples autochtones, à savoir : un génocide physique, commis au moyen de tueries de masse et ciblées; un génocide biologique, commis en supprimant la capacité de reproduction de certains groupes de personnes; ainsi qu’un génocide culturel, par la destruction de structures et de pratiques, la saisie de terres, le bannissement de langues, la persécution de chefs spirituels et l’interdiction de pratiques spirituelles (</a:t>
            </a:r>
            <a:r>
              <a:rPr lang="fr-FR" sz="2400" dirty="0" err="1"/>
              <a:t>Makokis</a:t>
            </a:r>
            <a:r>
              <a:rPr lang="fr-FR" sz="2400" dirty="0"/>
              <a:t> et Greenwood, 2017). »</a:t>
            </a:r>
            <a:endParaRPr lang="en-US" dirty="0"/>
          </a:p>
          <a:p>
            <a:pPr marL="0" lvl="0" indent="0" algn="ctr" rtl="0">
              <a:lnSpc>
                <a:spcPct val="90000"/>
              </a:lnSpc>
              <a:spcBef>
                <a:spcPts val="1000"/>
              </a:spcBef>
              <a:spcAft>
                <a:spcPts val="0"/>
              </a:spcAft>
              <a:buClr>
                <a:schemeClr val="dk1"/>
              </a:buClr>
              <a:buSzPts val="2400"/>
              <a:buNone/>
            </a:pPr>
            <a:r>
              <a:rPr lang="fr-FR" sz="2400" u="sng" dirty="0">
                <a:solidFill>
                  <a:schemeClr val="hlink"/>
                </a:solidFill>
                <a:latin typeface="Open Sans"/>
                <a:ea typeface="Open Sans"/>
                <a:cs typeface="Open Sans"/>
                <a:sym typeface="Open Sans"/>
                <a:hlinkClick r:id="rId4"/>
              </a:rPr>
              <a:t>Guide d’introduction à la santé des Autochtones</a:t>
            </a:r>
            <a:r>
              <a:rPr lang="en-US" sz="2400" dirty="0">
                <a:latin typeface="Open Sans"/>
                <a:ea typeface="Open Sans"/>
                <a:cs typeface="Open Sans"/>
                <a:sym typeface="Open Sans"/>
              </a:rPr>
              <a:t> (2019)</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4"/>
          <p:cNvSpPr txBox="1">
            <a:spLocks noGrp="1"/>
          </p:cNvSpPr>
          <p:nvPr>
            <p:ph type="title"/>
            <p:custDataLst>
              <p:tags r:id="rId1"/>
            </p:custDataLst>
          </p:nvPr>
        </p:nvSpPr>
        <p:spPr>
          <a:xfrm>
            <a:off x="831850" y="1709738"/>
            <a:ext cx="7397750" cy="2852737"/>
          </a:xfrm>
          <a:prstGeom prst="rect">
            <a:avLst/>
          </a:prstGeom>
          <a:noFill/>
          <a:ln>
            <a:noFill/>
          </a:ln>
        </p:spPr>
        <p:txBody>
          <a:bodyPr spcFirstLastPara="1" wrap="square" lIns="91425" tIns="45700" rIns="91425" bIns="45700" anchor="b" anchorCtr="0">
            <a:normAutofit/>
          </a:bodyPr>
          <a:lstStyle/>
          <a:p>
            <a:r>
              <a:rPr lang="fr-FR" sz="4400" dirty="0"/>
              <a:t>Soins adaptés à la culture et humilité culturelle</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5"/>
          <p:cNvSpPr txBox="1">
            <a:spLocks noGrp="1"/>
          </p:cNvSpPr>
          <p:nvPr>
            <p:ph type="title"/>
            <p:custDataLst>
              <p:tags r:id="rId1"/>
            </p:custDataLst>
          </p:nvPr>
        </p:nvSpPr>
        <p:spPr>
          <a:xfrm>
            <a:off x="1008611" y="337416"/>
            <a:ext cx="101747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effectLst/>
              </a:rPr>
              <a:t>Commission de vérité et réconciliation</a:t>
            </a:r>
            <a:endParaRPr lang="fr-CA" dirty="0"/>
          </a:p>
        </p:txBody>
      </p:sp>
      <p:sp>
        <p:nvSpPr>
          <p:cNvPr id="435" name="Google Shape;435;p45"/>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fr-CA" b="1" dirty="0"/>
              <a:t>Appels à l’action!</a:t>
            </a:r>
            <a:endParaRPr lang="fr-CA" dirty="0"/>
          </a:p>
          <a:p>
            <a:pPr marL="457200" lvl="0" indent="-457200" algn="l" rtl="0">
              <a:lnSpc>
                <a:spcPct val="90000"/>
              </a:lnSpc>
              <a:spcBef>
                <a:spcPts val="1000"/>
              </a:spcBef>
              <a:spcAft>
                <a:spcPts val="0"/>
              </a:spcAft>
              <a:buClr>
                <a:schemeClr val="dk1"/>
              </a:buClr>
              <a:buSzPts val="2800"/>
              <a:buFont typeface="Calibri"/>
              <a:buAutoNum type="arabicPeriod"/>
            </a:pPr>
            <a:r>
              <a:rPr lang="fr-CA" dirty="0"/>
              <a:t>Une formation sur les compétences culturelles doit être offerte à l’ensemble des spécialistes des soins de santé.</a:t>
            </a:r>
          </a:p>
          <a:p>
            <a:pPr marL="457200" lvl="0" indent="-457200" algn="l" rtl="0">
              <a:lnSpc>
                <a:spcPct val="90000"/>
              </a:lnSpc>
              <a:spcBef>
                <a:spcPts val="1000"/>
              </a:spcBef>
              <a:spcAft>
                <a:spcPts val="0"/>
              </a:spcAft>
              <a:buClr>
                <a:schemeClr val="dk1"/>
              </a:buClr>
              <a:buSzPts val="2800"/>
              <a:buFont typeface="Calibri"/>
              <a:buAutoNum type="arabicPeriod"/>
            </a:pPr>
            <a:r>
              <a:rPr lang="fr-CA" dirty="0"/>
              <a:t>La formation médicale doit notamment porter sur l’histoire et les droits autochtones, les pensionnats et les traités.</a:t>
            </a:r>
          </a:p>
          <a:p>
            <a:pPr lvl="0" indent="-457200">
              <a:buSzPts val="2800"/>
              <a:buFont typeface="Calibri"/>
              <a:buAutoNum type="arabicPeriod"/>
            </a:pPr>
            <a:r>
              <a:rPr lang="fr-CA" dirty="0"/>
              <a:t>Les spécialistes des soins de santé doivent être capables, sur demande, d’orienter les Autochtones vers des ressources qui s’adressent expressément à eux.</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46"/>
          <p:cNvSpPr txBox="1">
            <a:spLocks noGrp="1"/>
          </p:cNvSpPr>
          <p:nvPr>
            <p:ph type="body" idx="1"/>
            <p:custDataLst>
              <p:tags r:id="rId1"/>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fr-FR" dirty="0"/>
              <a:t>« La compréhension du traumatisme intergénérationnel renforce la capacité des professionnels de la santé</a:t>
            </a:r>
            <a:br>
              <a:rPr lang="fr-FR" dirty="0"/>
            </a:br>
            <a:r>
              <a:rPr lang="fr-FR" dirty="0"/>
              <a:t>à faire preuve de compassion et de collaboration,</a:t>
            </a:r>
            <a:br>
              <a:rPr lang="fr-FR" dirty="0"/>
            </a:br>
            <a:r>
              <a:rPr lang="fr-FR" dirty="0"/>
              <a:t>à évaluer les comportements dans un contexte élargi,</a:t>
            </a:r>
            <a:br>
              <a:rPr lang="fr-FR" dirty="0"/>
            </a:br>
            <a:r>
              <a:rPr lang="fr-FR" dirty="0"/>
              <a:t>à remettre en question les systèmes de croyances et</a:t>
            </a:r>
            <a:br>
              <a:rPr lang="fr-FR" dirty="0"/>
            </a:br>
            <a:r>
              <a:rPr lang="fr-FR" dirty="0"/>
              <a:t>les attitudes qui portent atteinte aux patients et à créer</a:t>
            </a:r>
            <a:br>
              <a:rPr lang="fr-FR" dirty="0"/>
            </a:br>
            <a:r>
              <a:rPr lang="fr-FR" dirty="0"/>
              <a:t>des environnements plus sûrs. »</a:t>
            </a:r>
          </a:p>
          <a:p>
            <a:pPr marL="0" lvl="0" indent="0" algn="ctr" rtl="0">
              <a:lnSpc>
                <a:spcPct val="90000"/>
              </a:lnSpc>
              <a:spcBef>
                <a:spcPts val="0"/>
              </a:spcBef>
              <a:spcAft>
                <a:spcPts val="0"/>
              </a:spcAft>
              <a:buClr>
                <a:schemeClr val="dk1"/>
              </a:buClr>
              <a:buSzPts val="2800"/>
              <a:buNone/>
            </a:pPr>
            <a:endParaRPr lang="fr-FR" sz="2400" u="sng" dirty="0">
              <a:solidFill>
                <a:schemeClr val="hlink"/>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ndParaRPr>
          </a:p>
          <a:p>
            <a:pPr marL="0" lvl="0" indent="0" algn="ctr" rtl="0">
              <a:lnSpc>
                <a:spcPct val="90000"/>
              </a:lnSpc>
              <a:spcBef>
                <a:spcPts val="0"/>
              </a:spcBef>
              <a:spcAft>
                <a:spcPts val="0"/>
              </a:spcAft>
              <a:buClr>
                <a:schemeClr val="dk1"/>
              </a:buClr>
              <a:buSzPts val="2800"/>
              <a:buNone/>
            </a:pPr>
            <a:r>
              <a:rPr lang="fr-FR" sz="2400" u="sng" dirty="0">
                <a:solidFill>
                  <a:schemeClr val="hlink"/>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Guide d’introduction à la santé des Autochtones</a:t>
            </a:r>
            <a:r>
              <a:rPr lang="fr-FR" sz="2400" dirty="0">
                <a:solidFill>
                  <a:schemeClr val="hlink"/>
                </a:solidFill>
                <a:latin typeface="Open Sans"/>
                <a:ea typeface="Open Sans"/>
                <a:cs typeface="Open Sans"/>
                <a:sym typeface="Open Sans"/>
              </a:rPr>
              <a:t> </a:t>
            </a:r>
            <a:r>
              <a:rPr lang="en-US" sz="2400" dirty="0">
                <a:latin typeface="Open Sans"/>
                <a:ea typeface="Open Sans"/>
                <a:cs typeface="Open Sans"/>
                <a:sym typeface="Open Sans"/>
              </a:rPr>
              <a:t>(2019)</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Vidéo</a:t>
            </a:r>
          </a:p>
        </p:txBody>
      </p:sp>
      <p:sp>
        <p:nvSpPr>
          <p:cNvPr id="238" name="Google Shape;238;p21"/>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latin typeface="Open Sans" pitchFamily="2" charset="0"/>
                <a:ea typeface="Open Sans" pitchFamily="2" charset="0"/>
                <a:cs typeface="Open Sans" pitchFamily="2" charset="0"/>
              </a:rPr>
              <a:t>Aîné Albert Dumont – Les Autochtones et leur expérience en matière de soins de santé : </a:t>
            </a:r>
            <a:r>
              <a:rPr lang="fr-CA" b="1" u="sng" dirty="0">
                <a:solidFill>
                  <a:srgbClr val="26282A"/>
                </a:solidFill>
                <a:effectLst/>
                <a:latin typeface="Open Sans" pitchFamily="2" charset="0"/>
                <a:ea typeface="Open Sans" pitchFamily="2" charset="0"/>
                <a:cs typeface="Open Sans" pitchFamily="2" charset="0"/>
                <a:hlinkClick r:id="rId5"/>
              </a:rPr>
              <a:t>http://www.kaltura.com/tiny/s0phb</a:t>
            </a:r>
            <a:endParaRPr lang="fr-CA" b="1" u="sng" dirty="0">
              <a:solidFill>
                <a:srgbClr val="26282A"/>
              </a:solidFill>
              <a:effectLst/>
              <a:latin typeface="Open Sans" pitchFamily="2" charset="0"/>
              <a:ea typeface="Open Sans" pitchFamily="2" charset="0"/>
              <a:cs typeface="Open Sans" pitchFamily="2" charset="0"/>
            </a:endParaRPr>
          </a:p>
          <a:p>
            <a:pPr marL="0" lvl="0" indent="0" algn="l" rtl="0">
              <a:lnSpc>
                <a:spcPct val="90000"/>
              </a:lnSpc>
              <a:spcBef>
                <a:spcPts val="0"/>
              </a:spcBef>
              <a:spcAft>
                <a:spcPts val="0"/>
              </a:spcAft>
              <a:buClr>
                <a:schemeClr val="dk1"/>
              </a:buClr>
              <a:buSzPts val="2800"/>
              <a:buNone/>
            </a:pPr>
            <a:r>
              <a:rPr lang="fr-CA" dirty="0">
                <a:latin typeface="Open Sans" pitchFamily="2" charset="0"/>
                <a:ea typeface="Open Sans" pitchFamily="2" charset="0"/>
                <a:cs typeface="Open Sans" pitchFamily="2" charset="0"/>
              </a:rPr>
              <a:t>  (en anglais seulement)</a:t>
            </a:r>
          </a:p>
        </p:txBody>
      </p:sp>
    </p:spTree>
    <p:extLst>
      <p:ext uri="{BB962C8B-B14F-4D97-AF65-F5344CB8AC3E}">
        <p14:creationId xmlns:p14="http://schemas.microsoft.com/office/powerpoint/2010/main" val="1301022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7"/>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Questions</a:t>
            </a:r>
            <a:endParaRPr/>
          </a:p>
        </p:txBody>
      </p:sp>
      <p:sp>
        <p:nvSpPr>
          <p:cNvPr id="449" name="Google Shape;449;p47"/>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Qu’est-ce que…</a:t>
            </a:r>
          </a:p>
          <a:p>
            <a:pPr marL="685800" lvl="1" indent="-228600" algn="l" rtl="0">
              <a:lnSpc>
                <a:spcPct val="90000"/>
              </a:lnSpc>
              <a:spcBef>
                <a:spcPts val="1200"/>
              </a:spcBef>
              <a:spcAft>
                <a:spcPts val="0"/>
              </a:spcAft>
              <a:buSzPts val="2800"/>
              <a:buChar char="•"/>
            </a:pPr>
            <a:r>
              <a:rPr lang="fr-CA" dirty="0"/>
              <a:t>la compétence culturelle? </a:t>
            </a:r>
          </a:p>
          <a:p>
            <a:pPr marL="685800" lvl="1" indent="-228600" algn="l" rtl="0">
              <a:lnSpc>
                <a:spcPct val="90000"/>
              </a:lnSpc>
              <a:spcBef>
                <a:spcPts val="1200"/>
              </a:spcBef>
              <a:spcAft>
                <a:spcPts val="0"/>
              </a:spcAft>
              <a:buSzPts val="2800"/>
              <a:buChar char="•"/>
            </a:pPr>
            <a:r>
              <a:rPr lang="fr-CA" dirty="0"/>
              <a:t>la sécurité culturelle? </a:t>
            </a:r>
          </a:p>
          <a:p>
            <a:pPr marL="685800" lvl="1" indent="-228600" algn="l" rtl="0">
              <a:lnSpc>
                <a:spcPct val="90000"/>
              </a:lnSpc>
              <a:spcBef>
                <a:spcPts val="1200"/>
              </a:spcBef>
              <a:spcAft>
                <a:spcPts val="1200"/>
              </a:spcAft>
              <a:buSzPts val="2800"/>
              <a:buChar char="•"/>
            </a:pPr>
            <a:r>
              <a:rPr lang="fr-CA" dirty="0"/>
              <a:t>l’humilité culturelle?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0"/>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Compétence culturelle</a:t>
            </a:r>
          </a:p>
        </p:txBody>
      </p:sp>
      <p:sp>
        <p:nvSpPr>
          <p:cNvPr id="456" name="Google Shape;456;p50"/>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800"/>
              <a:buChar char="•"/>
            </a:pPr>
            <a:r>
              <a:rPr lang="fr-CA" sz="2400" dirty="0"/>
              <a:t>« […] un ensemble de comportements, d’attitudes et de politiques conformes au sein d’un système, d’un organisme ou chez des professionnels, qui permettent à ceux-ci de travailler de façon efficace lors de situations interculturelles (Département de la Santé et des Services sociaux des É.-U., 2001). »</a:t>
            </a:r>
          </a:p>
          <a:p>
            <a:pPr marL="342900" lvl="0" indent="-342900" algn="l" rtl="0">
              <a:lnSpc>
                <a:spcPct val="100000"/>
              </a:lnSpc>
              <a:spcBef>
                <a:spcPts val="0"/>
              </a:spcBef>
              <a:buSzPts val="1800"/>
              <a:buChar char="•"/>
            </a:pPr>
            <a:r>
              <a:rPr lang="fr-CA" sz="2400" dirty="0"/>
              <a:t>« […] ne mène pas nécessairement aux résultats souhaités dans la relation patient-fournisseurs de soins si une relation de confiance n’a pas été établie. »</a:t>
            </a:r>
            <a:r>
              <a:rPr lang="fr-CA" dirty="0"/>
              <a:t>	 </a:t>
            </a:r>
          </a:p>
          <a:p>
            <a:pPr marL="0" lvl="0" indent="0" algn="ctr" rtl="0">
              <a:lnSpc>
                <a:spcPct val="100000"/>
              </a:lnSpc>
              <a:spcBef>
                <a:spcPts val="0"/>
              </a:spcBef>
              <a:buSzPts val="1800"/>
              <a:buNone/>
            </a:pPr>
            <a:r>
              <a:rPr lang="fr-CA" sz="2000" dirty="0"/>
              <a:t>- (Guide d’introduction à la santé des Autochtones, p. 80)</a:t>
            </a:r>
            <a:endParaRPr lang="fr-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8"/>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Sécurité culturelle et humilité culturelle</a:t>
            </a:r>
          </a:p>
        </p:txBody>
      </p:sp>
      <p:sp>
        <p:nvSpPr>
          <p:cNvPr id="463" name="Google Shape;463;p48"/>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sz="2400" b="1" dirty="0"/>
              <a:t>Sécurité culturelle </a:t>
            </a:r>
            <a:r>
              <a:rPr lang="fr-CA" sz="2400" dirty="0"/>
              <a:t>: « […] résultat déterminé et vécu par les bénéficiaires du service — ils se sentent en sécurité. »</a:t>
            </a:r>
          </a:p>
          <a:p>
            <a:pPr marL="228600" lvl="0" indent="-228600" algn="l" rtl="0">
              <a:lnSpc>
                <a:spcPct val="90000"/>
              </a:lnSpc>
              <a:spcBef>
                <a:spcPts val="2200"/>
              </a:spcBef>
              <a:spcAft>
                <a:spcPts val="0"/>
              </a:spcAft>
              <a:buSzPts val="2800"/>
              <a:buChar char="•"/>
            </a:pPr>
            <a:r>
              <a:rPr lang="fr-CA" sz="2400" b="1" dirty="0"/>
              <a:t>Humilité culturelle : </a:t>
            </a:r>
            <a:r>
              <a:rPr lang="fr-CA" sz="2400" dirty="0"/>
              <a:t>«</a:t>
            </a:r>
            <a:r>
              <a:rPr lang="fr-CA" sz="2400" b="1" dirty="0"/>
              <a:t> </a:t>
            </a:r>
            <a:r>
              <a:rPr lang="fr-CA" sz="2400" dirty="0"/>
              <a:t>[…] s’ajoute à la sécurité culturelle, donne lieu à la contrition sincère visant à réparer des préjudices, à faire preuve de respect et d’humilité face à d’autres façons d’être. Elle reflète une relation basée sur le respect véritable, la confiance, et le démantèlement des inégalités de pouvoir. » </a:t>
            </a:r>
            <a:r>
              <a:rPr lang="fr-CA" sz="1800" dirty="0"/>
              <a:t>(Guide d’introduction à la santé des Autochtones, p. 80-81)</a:t>
            </a:r>
          </a:p>
          <a:p>
            <a:pPr marL="228600" lvl="0" indent="-50800" algn="l" rtl="0">
              <a:lnSpc>
                <a:spcPct val="90000"/>
              </a:lnSpc>
              <a:spcBef>
                <a:spcPts val="1000"/>
              </a:spcBef>
              <a:spcAft>
                <a:spcPts val="0"/>
              </a:spcAft>
              <a:buClr>
                <a:schemeClr val="dk1"/>
              </a:buClr>
              <a:buSzPts val="2800"/>
              <a:buNone/>
            </a:pPr>
            <a:endParaRPr lang="fr-CA"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Reconnaissance du territoire</a:t>
            </a:r>
          </a:p>
        </p:txBody>
      </p:sp>
      <p:sp>
        <p:nvSpPr>
          <p:cNvPr id="120" name="Google Shape;120;p4"/>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400"/>
              <a:buChar char="•"/>
            </a:pPr>
            <a:r>
              <a:rPr lang="fr-FR" sz="2400" dirty="0"/>
              <a:t>« Je tiens d’abord à reconnaître les peuples autochtones de tous les territoires sur lesquels nous nous trouvons aujourd’hui et à prendre un moment pour souligner l’importance du territoire, que nous considérons tous comme notre patrie. Ce faisant, nous réaffirmons notre engagement et notre responsabilité envers l’amélioration des relations entre les nations et l’accroissement de notre propre compréhension des peuples autochtones locaux et de leur culture. D’un océan à l’autre, nous reconnaissons les territoires ancestraux et non cédés de tous les Inuits, Métis et Premières Nations qui considèrent ce pays comme leur patrie. Je vous invite à vous joindre à moi pendant ce moment de réflexion pour reconnaître les séquelles des pensionnats et du colonialisme ainsi que les communautés autochtones et pour songer aux façons dont nous pouvons, chacun à notre manière, aller de l’avant dans un esprit de réconciliation et de collaboration. »</a:t>
            </a:r>
          </a:p>
          <a:p>
            <a:pPr marL="0" lvl="0" indent="0" algn="l" rtl="0">
              <a:lnSpc>
                <a:spcPct val="90000"/>
              </a:lnSpc>
              <a:spcBef>
                <a:spcPts val="0"/>
              </a:spcBef>
              <a:spcAft>
                <a:spcPts val="0"/>
              </a:spcAft>
              <a:buClr>
                <a:schemeClr val="dk1"/>
              </a:buClr>
              <a:buSzPts val="2400"/>
              <a:buNone/>
            </a:pPr>
            <a:endParaRPr lang="fr-FR" sz="1700" dirty="0"/>
          </a:p>
          <a:p>
            <a:pPr marL="0" lvl="0" indent="0" algn="l" rtl="0">
              <a:lnSpc>
                <a:spcPct val="90000"/>
              </a:lnSpc>
              <a:spcBef>
                <a:spcPts val="0"/>
              </a:spcBef>
              <a:spcAft>
                <a:spcPts val="0"/>
              </a:spcAft>
              <a:buClr>
                <a:schemeClr val="dk1"/>
              </a:buClr>
              <a:buSzPts val="2400"/>
              <a:buNone/>
            </a:pPr>
            <a:r>
              <a:rPr lang="fr-FR" sz="1700" dirty="0"/>
              <a:t>D’après « </a:t>
            </a:r>
            <a:r>
              <a:rPr lang="fr-FR" sz="1700" dirty="0">
                <a:hlinkClick r:id="rId5"/>
              </a:rPr>
              <a:t>Guide à l’intention du personnel et des bénévoles : Reconnaissance des Premières Nations et des territoires ancestraux</a:t>
            </a:r>
            <a:r>
              <a:rPr lang="fr-FR" sz="1700" dirty="0"/>
              <a:t> », Comité consultatif autochtone (Ingénieurs Canada) 2021</a:t>
            </a:r>
            <a:endParaRPr lang="fr-CA" sz="17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8"/>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470" name="Google Shape;470;p78"/>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200"/>
              </a:spcAft>
              <a:buClr>
                <a:schemeClr val="dk1"/>
              </a:buClr>
              <a:buSzPts val="2800"/>
              <a:buChar char="•"/>
            </a:pPr>
            <a:r>
              <a:rPr lang="fr-CA" dirty="0"/>
              <a:t>À quoi ressemblent des soins adaptés à la culture dans la pratique?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9"/>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t>Soins adaptés à la culture</a:t>
            </a:r>
          </a:p>
        </p:txBody>
      </p:sp>
      <p:sp>
        <p:nvSpPr>
          <p:cNvPr id="477" name="Google Shape;477;p79"/>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fr-CA" sz="2800" dirty="0">
                <a:latin typeface="Open Sans"/>
                <a:ea typeface="Open Sans"/>
                <a:cs typeface="Open Sans"/>
                <a:sym typeface="Open Sans"/>
              </a:rPr>
              <a:t>Établir un lien de confiance avec les </a:t>
            </a:r>
            <a:r>
              <a:rPr lang="fr-CA" sz="2800" dirty="0" err="1">
                <a:latin typeface="Open Sans"/>
                <a:ea typeface="Open Sans"/>
                <a:cs typeface="Open Sans"/>
                <a:sym typeface="Open Sans"/>
              </a:rPr>
              <a:t>patient·es</a:t>
            </a:r>
            <a:r>
              <a:rPr lang="fr-CA" sz="2800" dirty="0">
                <a:latin typeface="Open Sans"/>
                <a:ea typeface="Open Sans"/>
                <a:cs typeface="Open Sans"/>
                <a:sym typeface="Open Sans"/>
              </a:rPr>
              <a:t> autochtones.</a:t>
            </a:r>
            <a:endParaRPr lang="fr-CA" dirty="0"/>
          </a:p>
          <a:p>
            <a:pPr marL="457200" lvl="0" indent="-342900" algn="l" rtl="0">
              <a:lnSpc>
                <a:spcPct val="90000"/>
              </a:lnSpc>
              <a:spcBef>
                <a:spcPts val="1000"/>
              </a:spcBef>
              <a:spcAft>
                <a:spcPts val="0"/>
              </a:spcAft>
              <a:buClr>
                <a:schemeClr val="dk1"/>
              </a:buClr>
              <a:buSzPts val="1800"/>
              <a:buChar char="•"/>
            </a:pPr>
            <a:r>
              <a:rPr lang="fr-CA" dirty="0">
                <a:effectLst/>
              </a:rPr>
              <a:t>Reconnaître l’incidence des conditions socioéconomiques, de l’histoire et des politiques </a:t>
            </a:r>
            <a:r>
              <a:rPr lang="fr-CA" dirty="0">
                <a:latin typeface="Open Sans"/>
                <a:ea typeface="Open Sans"/>
                <a:cs typeface="Open Sans"/>
                <a:sym typeface="Open Sans"/>
              </a:rPr>
              <a:t>sur la santé.</a:t>
            </a:r>
            <a:endParaRPr lang="fr-CA" dirty="0"/>
          </a:p>
          <a:p>
            <a:pPr marL="457200" lvl="0" indent="-342900" algn="l" rtl="0">
              <a:lnSpc>
                <a:spcPct val="90000"/>
              </a:lnSpc>
              <a:spcBef>
                <a:spcPts val="1000"/>
              </a:spcBef>
              <a:spcAft>
                <a:spcPts val="0"/>
              </a:spcAft>
              <a:buClr>
                <a:schemeClr val="dk1"/>
              </a:buClr>
              <a:buSzPts val="1800"/>
              <a:buChar char="•"/>
            </a:pPr>
            <a:r>
              <a:rPr lang="fr-CA" dirty="0"/>
              <a:t>F</a:t>
            </a:r>
            <a:r>
              <a:rPr lang="fr-CA" dirty="0">
                <a:effectLst/>
              </a:rPr>
              <a:t>aire preuve de respect à l’égard des croyances, des comportements et des valeurs de la personne traitée.</a:t>
            </a:r>
          </a:p>
          <a:p>
            <a:pPr marL="457200" lvl="0" indent="-342900" algn="l" rtl="0">
              <a:lnSpc>
                <a:spcPct val="90000"/>
              </a:lnSpc>
              <a:spcBef>
                <a:spcPts val="1000"/>
              </a:spcBef>
              <a:spcAft>
                <a:spcPts val="0"/>
              </a:spcAft>
              <a:buClr>
                <a:schemeClr val="dk1"/>
              </a:buClr>
              <a:buSzPts val="1800"/>
              <a:buChar char="•"/>
            </a:pPr>
            <a:r>
              <a:rPr lang="fr-CA" dirty="0"/>
              <a:t>V</a:t>
            </a:r>
            <a:r>
              <a:rPr lang="fr-CA" dirty="0">
                <a:effectLst/>
              </a:rPr>
              <a:t>eiller à ce que la personne trait</a:t>
            </a:r>
            <a:r>
              <a:rPr lang="fr-CA" dirty="0"/>
              <a:t>ée </a:t>
            </a:r>
            <a:r>
              <a:rPr lang="fr-CA" dirty="0">
                <a:effectLst/>
              </a:rPr>
              <a:t>participe </a:t>
            </a:r>
            <a:r>
              <a:rPr lang="fr-CA" dirty="0"/>
              <a:t>à la prise de décisions.</a:t>
            </a:r>
            <a:endParaRPr lang="fr-CA" sz="2800" dirty="0">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49"/>
          <p:cNvSpPr txBox="1">
            <a:spLocks noGrp="1"/>
          </p:cNvSpPr>
          <p:nvPr>
            <p:ph type="body" idx="1"/>
            <p:custDataLst>
              <p:tags r:id="rId1"/>
            </p:custDataLst>
          </p:nvPr>
        </p:nvSpPr>
        <p:spPr>
          <a:xfrm>
            <a:off x="838200" y="1477282"/>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200"/>
              <a:buNone/>
            </a:pPr>
            <a:r>
              <a:rPr lang="fr-FR" sz="2400" dirty="0"/>
              <a:t>« La relation entre patient et fournisseur est redéfinie par la pratique adaptée aux réalités culturelles, qui fait la promotion d'un paradigme du pouvoir partagé où le patient est considéré comme une partie précieuse et influente de la relation (Yeung, 2016; </a:t>
            </a:r>
            <a:r>
              <a:rPr lang="fr-FR" sz="2400" dirty="0" err="1"/>
              <a:t>Brascoupé</a:t>
            </a:r>
            <a:r>
              <a:rPr lang="fr-FR" sz="2400" dirty="0"/>
              <a:t> et Waters, 2009). Les soins adaptés aux réalités culturelles donnent aux gens les moyens d’augmenter la valeur et la validité de leurs connaissances et de leur réalité (ONSA, 2006). En pratique, la sécurité culturelle favorise l’adoption d’approches holistiques à l’égard de la santé, le contrôle des services par les Autochtones et l’accès équitable aux soins de santé (Bourassa, </a:t>
            </a:r>
            <a:r>
              <a:rPr lang="fr-FR" sz="2400" dirty="0" err="1"/>
              <a:t>McElhaney</a:t>
            </a:r>
            <a:r>
              <a:rPr lang="fr-FR" sz="2400" dirty="0"/>
              <a:t> et </a:t>
            </a:r>
            <a:r>
              <a:rPr lang="fr-FR" sz="2400" dirty="0" err="1"/>
              <a:t>Oleson</a:t>
            </a:r>
            <a:r>
              <a:rPr lang="fr-FR" sz="2400" dirty="0"/>
              <a:t>, 2016). »</a:t>
            </a:r>
          </a:p>
          <a:p>
            <a:pPr marL="0" lvl="0" indent="0" algn="ctr" rtl="0">
              <a:lnSpc>
                <a:spcPct val="90000"/>
              </a:lnSpc>
              <a:spcBef>
                <a:spcPts val="0"/>
              </a:spcBef>
              <a:spcAft>
                <a:spcPts val="0"/>
              </a:spcAft>
              <a:buClr>
                <a:schemeClr val="dk1"/>
              </a:buClr>
              <a:buSzPts val="2200"/>
              <a:buNone/>
            </a:pPr>
            <a:endParaRPr lang="fr-FR" sz="2400" u="sng" dirty="0">
              <a:solidFill>
                <a:schemeClr val="hlink"/>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ndParaRPr>
          </a:p>
          <a:p>
            <a:pPr marL="0" lvl="0" indent="0" algn="ctr" rtl="0">
              <a:lnSpc>
                <a:spcPct val="90000"/>
              </a:lnSpc>
              <a:spcBef>
                <a:spcPts val="0"/>
              </a:spcBef>
              <a:spcAft>
                <a:spcPts val="0"/>
              </a:spcAft>
              <a:buClr>
                <a:schemeClr val="dk1"/>
              </a:buClr>
              <a:buSzPts val="2200"/>
              <a:buNone/>
            </a:pPr>
            <a:r>
              <a:rPr lang="fr-FR" sz="2200" u="sng" dirty="0">
                <a:solidFill>
                  <a:schemeClr val="hlink"/>
                </a:solidFill>
                <a:latin typeface="Open Sans"/>
                <a:ea typeface="Open Sans"/>
                <a:cs typeface="Open Sans"/>
                <a:sym typeface="Open Sans"/>
                <a:hlinkClick r:id="rId5"/>
              </a:rPr>
              <a:t>Guide d’introduction à la santé des Autochtones</a:t>
            </a:r>
            <a:r>
              <a:rPr lang="fr-FR" sz="2200" dirty="0">
                <a:solidFill>
                  <a:schemeClr val="hlink"/>
                </a:solidFill>
                <a:latin typeface="Open Sans"/>
                <a:ea typeface="Open Sans"/>
                <a:cs typeface="Open Sans"/>
                <a:sym typeface="Open Sans"/>
              </a:rPr>
              <a:t> </a:t>
            </a:r>
            <a:r>
              <a:rPr lang="en-US" sz="2200">
                <a:latin typeface="Open Sans"/>
                <a:ea typeface="Open Sans"/>
                <a:cs typeface="Open Sans"/>
                <a:sym typeface="Open Sans"/>
              </a:rPr>
              <a:t>(2019)</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1f38dd33a89_0_0"/>
          <p:cNvSpPr txBox="1">
            <a:spLocks noGrp="1"/>
          </p:cNvSpPr>
          <p:nvPr>
            <p:ph type="title"/>
            <p:custDataLst>
              <p:tags r:id="rId1"/>
            </p:custDataLst>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CA" dirty="0"/>
              <a:t>Ressources</a:t>
            </a:r>
          </a:p>
        </p:txBody>
      </p:sp>
      <p:sp>
        <p:nvSpPr>
          <p:cNvPr id="491" name="Google Shape;491;g1f38dd33a89_0_0"/>
          <p:cNvSpPr txBox="1">
            <a:spLocks noGrp="1"/>
          </p:cNvSpPr>
          <p:nvPr>
            <p:ph type="body" idx="1"/>
            <p:custDataLst>
              <p:tags r:id="rId2"/>
            </p:custDataLst>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fr-CA" dirty="0"/>
              <a:t>Service de navigation autochtone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f38dd33a89_0_9"/>
          <p:cNvSpPr txBox="1">
            <a:spLocks noGrp="1"/>
          </p:cNvSpPr>
          <p:nvPr>
            <p:ph type="title"/>
            <p:custDataLst>
              <p:tags r:id="rId1"/>
            </p:custDataLst>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De dwa da dehs nye&gt;s</a:t>
            </a:r>
            <a:endParaRPr/>
          </a:p>
        </p:txBody>
      </p:sp>
      <p:sp>
        <p:nvSpPr>
          <p:cNvPr id="498" name="Google Shape;498;g1f38dd33a89_0_9"/>
          <p:cNvSpPr txBox="1">
            <a:spLocks noGrp="1"/>
          </p:cNvSpPr>
          <p:nvPr>
            <p:ph type="body" idx="1"/>
            <p:custDataLst>
              <p:tags r:id="rId2"/>
            </p:custDataLst>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fr-CA" dirty="0"/>
              <a:t>Améliorer la santé et le bien-être des personnes, familles et communautés autochtones grâce à des approches holistiques qui harmonisent les soins de santé autochtones, traditionnels et occidentaux et qui sont respectueuses des différentes identités culturelles, valeurs et croyances.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51"/>
          <p:cNvSpPr txBox="1">
            <a:spLocks noGrp="1"/>
          </p:cNvSpPr>
          <p:nvPr>
            <p:ph type="body" idx="1"/>
            <p:custDataLst>
              <p:tags r:id="rId1"/>
            </p:custDataLst>
          </p:nvPr>
        </p:nvSpPr>
        <p:spPr>
          <a:xfrm>
            <a:off x="838200" y="1253331"/>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dirty="0"/>
              <a:t>« Les soins tenant compte des traumatismes, désormais appelés </a:t>
            </a:r>
            <a:r>
              <a:rPr lang="en-US" dirty="0"/>
              <a:t>“</a:t>
            </a:r>
            <a:r>
              <a:rPr lang="fr-FR" dirty="0"/>
              <a:t>soins tenant compte des traumatismes et de la violence</a:t>
            </a:r>
            <a:r>
              <a:rPr lang="en-US" dirty="0"/>
              <a:t>“, </a:t>
            </a:r>
            <a:r>
              <a:rPr lang="fr-FR" dirty="0"/>
              <a:t>sont une structure organisationnelle et un cadre de traitement qui accroît la sûreté des soins de santé, où les fournisseurs comprennent, repèrent et combattent les effets des traumatismes. Ils reconnaissent la possibilité que la personne qui se trouve devant eux pourrait avoir subi un traumatisme et donnent la priorité à sa sécurité, ses choix, son contrôle et son autonomie. »</a:t>
            </a:r>
          </a:p>
          <a:p>
            <a:pPr marL="0" lvl="0" indent="0" algn="ctr" rtl="0">
              <a:lnSpc>
                <a:spcPct val="90000"/>
              </a:lnSpc>
              <a:spcBef>
                <a:spcPts val="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r>
              <a:rPr lang="fr-FR" sz="2000" u="sng" dirty="0">
                <a:solidFill>
                  <a:schemeClr val="hlink"/>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Guide d’introduction à la santé des Autochtones</a:t>
            </a:r>
            <a:r>
              <a:rPr lang="fr-FR" sz="2000" dirty="0">
                <a:solidFill>
                  <a:schemeClr val="hlink"/>
                </a:solidFill>
                <a:latin typeface="Open Sans"/>
                <a:ea typeface="Open Sans"/>
                <a:cs typeface="Open Sans"/>
                <a:sym typeface="Open Sans"/>
              </a:rPr>
              <a:t> </a:t>
            </a:r>
            <a:r>
              <a:rPr lang="en-US" sz="2000" dirty="0">
                <a:latin typeface="Open Sans"/>
                <a:ea typeface="Open Sans"/>
                <a:cs typeface="Open Sans"/>
                <a:sym typeface="Open Sans"/>
              </a:rPr>
              <a:t>(2019)</a:t>
            </a:r>
            <a:endParaRPr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2"/>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Les soins tenant compte des traumatismes en médecine</a:t>
            </a:r>
          </a:p>
        </p:txBody>
      </p:sp>
      <p:sp>
        <p:nvSpPr>
          <p:cNvPr id="521" name="Google Shape;521;p52"/>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b="1" dirty="0"/>
              <a:t>Cinq principes :</a:t>
            </a:r>
          </a:p>
          <a:p>
            <a:pPr marL="914400" lvl="1" indent="-457200" algn="l" rtl="0">
              <a:lnSpc>
                <a:spcPct val="90000"/>
              </a:lnSpc>
              <a:spcBef>
                <a:spcPts val="1200"/>
              </a:spcBef>
              <a:spcAft>
                <a:spcPts val="0"/>
              </a:spcAft>
              <a:buClr>
                <a:schemeClr val="dk1"/>
              </a:buClr>
              <a:buSzPts val="2400"/>
              <a:buFont typeface="Calibri"/>
              <a:buAutoNum type="arabicPeriod"/>
            </a:pPr>
            <a:r>
              <a:rPr lang="fr-CA" sz="2400" dirty="0"/>
              <a:t>Sensibilité aux traumatismes et reconnaissance de ceux-ci </a:t>
            </a:r>
          </a:p>
          <a:p>
            <a:pPr marL="914400" lvl="1" indent="-457200" algn="l" rtl="0">
              <a:lnSpc>
                <a:spcPct val="90000"/>
              </a:lnSpc>
              <a:spcBef>
                <a:spcPts val="1200"/>
              </a:spcBef>
              <a:spcAft>
                <a:spcPts val="0"/>
              </a:spcAft>
              <a:buClr>
                <a:schemeClr val="dk1"/>
              </a:buClr>
              <a:buSzPts val="2400"/>
              <a:buFont typeface="Calibri"/>
              <a:buAutoNum type="arabicPeriod"/>
            </a:pPr>
            <a:r>
              <a:rPr lang="fr-CA" sz="2400" dirty="0"/>
              <a:t>Sûreté et fiabilité </a:t>
            </a:r>
          </a:p>
          <a:p>
            <a:pPr marL="914400" lvl="1" indent="-457200" algn="l" rtl="0">
              <a:lnSpc>
                <a:spcPct val="90000"/>
              </a:lnSpc>
              <a:spcBef>
                <a:spcPts val="1200"/>
              </a:spcBef>
              <a:spcAft>
                <a:spcPts val="0"/>
              </a:spcAft>
              <a:buClr>
                <a:schemeClr val="dk1"/>
              </a:buClr>
              <a:buSzPts val="2400"/>
              <a:buFont typeface="Calibri"/>
              <a:buAutoNum type="arabicPeriod"/>
            </a:pPr>
            <a:r>
              <a:rPr lang="fr-CA" sz="2400" dirty="0"/>
              <a:t>Choix, contrôle et collaboration </a:t>
            </a:r>
          </a:p>
          <a:p>
            <a:pPr marL="914400" lvl="1" indent="-457200" algn="l" rtl="0">
              <a:lnSpc>
                <a:spcPct val="90000"/>
              </a:lnSpc>
              <a:spcBef>
                <a:spcPts val="1200"/>
              </a:spcBef>
              <a:spcAft>
                <a:spcPts val="0"/>
              </a:spcAft>
              <a:buClr>
                <a:schemeClr val="dk1"/>
              </a:buClr>
              <a:buSzPts val="2400"/>
              <a:buFont typeface="Calibri"/>
              <a:buAutoNum type="arabicPeriod"/>
            </a:pPr>
            <a:r>
              <a:rPr lang="fr-CA" sz="2400" dirty="0"/>
              <a:t>Soins basés sur les forces et le renforcement des compétences</a:t>
            </a:r>
          </a:p>
          <a:p>
            <a:pPr marL="914400" lvl="1" indent="-457200" algn="l" rtl="0">
              <a:lnSpc>
                <a:spcPct val="90000"/>
              </a:lnSpc>
              <a:spcBef>
                <a:spcPts val="1200"/>
              </a:spcBef>
              <a:spcAft>
                <a:spcPts val="0"/>
              </a:spcAft>
              <a:buClr>
                <a:schemeClr val="dk1"/>
              </a:buClr>
              <a:buSzPts val="2400"/>
              <a:buFont typeface="Calibri"/>
              <a:buAutoNum type="arabicPeriod"/>
            </a:pPr>
            <a:r>
              <a:rPr lang="fr-CA" sz="2400" dirty="0"/>
              <a:t>Sensibilité aux enjeux culturels, historiques et sexospécifiques</a:t>
            </a:r>
            <a:endParaRPr lang="fr-CA"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0"/>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t>Mise en œuvre de soins tenant</a:t>
            </a:r>
            <a:br>
              <a:rPr lang="fr-CA" dirty="0"/>
            </a:br>
            <a:r>
              <a:rPr lang="fr-CA" dirty="0"/>
              <a:t>compte des traumatismes</a:t>
            </a:r>
          </a:p>
        </p:txBody>
      </p:sp>
      <p:sp>
        <p:nvSpPr>
          <p:cNvPr id="528" name="Google Shape;528;p80"/>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28650" lvl="0" indent="-514350" algn="l" rtl="0">
              <a:lnSpc>
                <a:spcPct val="90000"/>
              </a:lnSpc>
              <a:spcBef>
                <a:spcPts val="1000"/>
              </a:spcBef>
              <a:spcAft>
                <a:spcPts val="0"/>
              </a:spcAft>
              <a:buSzPts val="2800"/>
              <a:buFont typeface="Arial"/>
              <a:buAutoNum type="arabicPeriod"/>
            </a:pPr>
            <a:r>
              <a:rPr lang="fr-CA" dirty="0"/>
              <a:t>Communication et soins tenant compte des traumatismes</a:t>
            </a:r>
          </a:p>
          <a:p>
            <a:pPr marL="628650" lvl="0" indent="-514350" algn="l" rtl="0">
              <a:lnSpc>
                <a:spcPct val="90000"/>
              </a:lnSpc>
              <a:spcBef>
                <a:spcPts val="1000"/>
              </a:spcBef>
              <a:spcAft>
                <a:spcPts val="0"/>
              </a:spcAft>
              <a:buSzPts val="2800"/>
              <a:buFont typeface="Arial"/>
              <a:buAutoNum type="arabicPeriod"/>
            </a:pPr>
            <a:r>
              <a:rPr lang="fr-CA" dirty="0"/>
              <a:t>Comprendre les effets des traumatismes sur la santé</a:t>
            </a:r>
          </a:p>
          <a:p>
            <a:pPr marL="628650" lvl="0" indent="-514350">
              <a:buSzPts val="2800"/>
              <a:buFont typeface="Arial"/>
              <a:buAutoNum type="arabicPeriod"/>
            </a:pPr>
            <a:r>
              <a:rPr lang="fr-CA" dirty="0"/>
              <a:t>Collaboration interprofessionnelle</a:t>
            </a:r>
          </a:p>
          <a:p>
            <a:pPr marL="628650" lvl="0" indent="-514350" algn="l" rtl="0">
              <a:lnSpc>
                <a:spcPct val="90000"/>
              </a:lnSpc>
              <a:spcBef>
                <a:spcPts val="1000"/>
              </a:spcBef>
              <a:spcAft>
                <a:spcPts val="0"/>
              </a:spcAft>
              <a:buSzPts val="2800"/>
              <a:buFont typeface="Arial"/>
              <a:buAutoNum type="arabicPeriod"/>
            </a:pPr>
            <a:r>
              <a:rPr lang="fr-CA" dirty="0"/>
              <a:t>Comprendre son propre historique et ses propres réactions </a:t>
            </a:r>
          </a:p>
          <a:p>
            <a:pPr marL="628650" lvl="0" indent="-514350" algn="l" rtl="0">
              <a:lnSpc>
                <a:spcPct val="90000"/>
              </a:lnSpc>
              <a:spcBef>
                <a:spcPts val="1000"/>
              </a:spcBef>
              <a:spcAft>
                <a:spcPts val="0"/>
              </a:spcAft>
              <a:buSzPts val="2800"/>
              <a:buFont typeface="Arial"/>
              <a:buAutoNum type="arabicPeriod"/>
            </a:pPr>
            <a:r>
              <a:rPr lang="fr-CA" dirty="0"/>
              <a:t>Dépistage</a:t>
            </a:r>
          </a:p>
          <a:p>
            <a:pPr marL="114300" lvl="0" indent="0" algn="l" rtl="0">
              <a:lnSpc>
                <a:spcPct val="90000"/>
              </a:lnSpc>
              <a:spcBef>
                <a:spcPts val="1000"/>
              </a:spcBef>
              <a:spcAft>
                <a:spcPts val="0"/>
              </a:spcAft>
              <a:buSzPts val="1800"/>
              <a:buNone/>
            </a:pPr>
            <a:r>
              <a:rPr lang="fr-CA" sz="1800" b="1" dirty="0"/>
              <a:t>		Voir les pages 23 et 24 du </a:t>
            </a:r>
            <a:r>
              <a:rPr lang="fr-CA" sz="1800" b="1" u="sng" dirty="0">
                <a:solidFill>
                  <a:schemeClr val="hlink"/>
                </a:solidFill>
                <a:hlinkClick r:id="rId5">
                  <a:extLst>
                    <a:ext uri="{A12FA001-AC4F-418D-AE19-62706E023703}">
                      <ahyp:hlinkClr xmlns:ahyp="http://schemas.microsoft.com/office/drawing/2018/hyperlinkcolor" val="tx"/>
                    </a:ext>
                  </a:extLst>
                </a:hlinkClick>
              </a:rPr>
              <a:t>Guide d’introduction à la santé des Autochtones</a:t>
            </a:r>
            <a:endParaRPr lang="fr-CA" sz="1800" b="1" dirty="0">
              <a:solidFill>
                <a:schemeClr val="hlink"/>
              </a:solidFill>
              <a:hlinkClick r:id="rId5">
                <a:extLst>
                  <a:ext uri="{A12FA001-AC4F-418D-AE19-62706E023703}">
                    <ahyp:hlinkClr xmlns:ahyp="http://schemas.microsoft.com/office/drawing/2018/hyperlinkcolor" val="tx"/>
                  </a:ext>
                </a:extLst>
              </a:hlinkClick>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4"/>
          <p:cNvSpPr txBox="1">
            <a:spLocks noGrp="1"/>
          </p:cNvSpPr>
          <p:nvPr>
            <p:ph type="title"/>
            <p:custDataLst>
              <p:tags r:id="rId1"/>
            </p:custDataLst>
          </p:nvPr>
        </p:nvSpPr>
        <p:spPr>
          <a:xfrm>
            <a:off x="488950" y="288925"/>
            <a:ext cx="112141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Activité en petits groupes : examen de cas</a:t>
            </a:r>
          </a:p>
        </p:txBody>
      </p:sp>
      <p:sp>
        <p:nvSpPr>
          <p:cNvPr id="535" name="Google Shape;535;p54"/>
          <p:cNvSpPr txBox="1">
            <a:spLocks noGrp="1"/>
          </p:cNvSpPr>
          <p:nvPr>
            <p:ph type="body" idx="1"/>
            <p:custDataLst>
              <p:tags r:id="rId2"/>
            </p:custDataLst>
          </p:nvPr>
        </p:nvSpPr>
        <p:spPr>
          <a:xfrm>
            <a:off x="838200" y="1825625"/>
            <a:ext cx="729977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800"/>
              <a:buFont typeface="Arial"/>
              <a:buChar char="•"/>
            </a:pPr>
            <a:r>
              <a:rPr lang="fr-CA" u="none" strike="noStrike"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Examinez</a:t>
            </a:r>
            <a:r>
              <a:rPr lang="fr-CA" u="none" strike="noStrike"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le </a:t>
            </a:r>
            <a:r>
              <a:rPr lang="fr-CA" u="none" strike="noStrike"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cas</a:t>
            </a:r>
            <a:r>
              <a:rPr lang="fr-CA" u="none" strike="noStrike" dirty="0">
                <a:latin typeface="Open Sans"/>
                <a:ea typeface="Open Sans"/>
                <a:cs typeface="Open Sans"/>
                <a:sym typeface="Open Sans"/>
              </a:rPr>
              <a:t> assigné et discutez des questions correspondantes avec votre groupe. </a:t>
            </a:r>
          </a:p>
          <a:p>
            <a:pPr marL="228600" lvl="0" indent="-228600" algn="l" rtl="0">
              <a:lnSpc>
                <a:spcPct val="107000"/>
              </a:lnSpc>
              <a:spcBef>
                <a:spcPts val="0"/>
              </a:spcBef>
              <a:spcAft>
                <a:spcPts val="0"/>
              </a:spcAft>
              <a:buClr>
                <a:schemeClr val="dk1"/>
              </a:buClr>
              <a:buSzPts val="2800"/>
              <a:buFont typeface="Arial"/>
              <a:buChar char="•"/>
            </a:pPr>
            <a:r>
              <a:rPr lang="fr-CA" dirty="0">
                <a:latin typeface="Open Sans"/>
                <a:ea typeface="Open Sans"/>
                <a:cs typeface="Open Sans"/>
                <a:sym typeface="Open Sans"/>
                <a:hlinkClick r:id="rId5"/>
              </a:rPr>
              <a:t>https://www.royalcollege.ca/mssites/indigenoushealth/vignettes/fr/index.html</a:t>
            </a:r>
            <a:r>
              <a:rPr lang="fr-CA" dirty="0"/>
              <a:t> </a:t>
            </a:r>
            <a:endParaRPr lang="fr-CA" dirty="0">
              <a:latin typeface="Open Sans"/>
              <a:ea typeface="Open Sans"/>
              <a:cs typeface="Open Sans"/>
              <a:sym typeface="Open Sans"/>
            </a:endParaRPr>
          </a:p>
        </p:txBody>
      </p:sp>
      <p:pic>
        <p:nvPicPr>
          <p:cNvPr id="3" name="Picture 2" descr="A qr code with black squares&#10;&#10;Description automatically generated">
            <a:extLst>
              <a:ext uri="{FF2B5EF4-FFF2-40B4-BE49-F238E27FC236}">
                <a16:creationId xmlns:a16="http://schemas.microsoft.com/office/drawing/2014/main" id="{C58BA818-D5FA-C05E-906B-8C57F1B71ACA}"/>
              </a:ext>
            </a:extLst>
          </p:cNvPr>
          <p:cNvPicPr>
            <a:picLocks noChangeAspect="1"/>
          </p:cNvPicPr>
          <p:nvPr/>
        </p:nvPicPr>
        <p:blipFill>
          <a:blip r:embed="rId6"/>
          <a:stretch>
            <a:fillRect/>
          </a:stretch>
        </p:blipFill>
        <p:spPr>
          <a:xfrm>
            <a:off x="7920265" y="1974283"/>
            <a:ext cx="4054021" cy="405402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5"/>
          <p:cNvSpPr txBox="1">
            <a:spLocks noGrp="1"/>
          </p:cNvSpPr>
          <p:nvPr>
            <p:ph type="title"/>
            <p:custDataLst>
              <p:tags r:id="rId1"/>
            </p:custDataLst>
          </p:nvPr>
        </p:nvSpPr>
        <p:spPr>
          <a:xfrm>
            <a:off x="831850" y="1709738"/>
            <a:ext cx="7990178"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Alliance active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805B-43BA-7110-4834-8FD8C1929AA1}"/>
              </a:ext>
            </a:extLst>
          </p:cNvPr>
          <p:cNvSpPr>
            <a:spLocks noGrp="1"/>
          </p:cNvSpPr>
          <p:nvPr>
            <p:ph type="title"/>
          </p:nvPr>
        </p:nvSpPr>
        <p:spPr/>
        <p:txBody>
          <a:bodyPr/>
          <a:lstStyle/>
          <a:p>
            <a:r>
              <a:rPr lang="en-US" dirty="0"/>
              <a:t>Mise </a:t>
            </a:r>
            <a:r>
              <a:rPr lang="en-US" dirty="0" err="1"/>
              <a:t>en</a:t>
            </a:r>
            <a:r>
              <a:rPr lang="en-US" dirty="0"/>
              <a:t> </a:t>
            </a:r>
            <a:r>
              <a:rPr lang="en-US" dirty="0" err="1"/>
              <a:t>garde</a:t>
            </a:r>
            <a:r>
              <a:rPr lang="en-US" dirty="0"/>
              <a:t> </a:t>
            </a:r>
          </a:p>
        </p:txBody>
      </p:sp>
      <p:sp>
        <p:nvSpPr>
          <p:cNvPr id="3" name="Text Placeholder 2">
            <a:extLst>
              <a:ext uri="{FF2B5EF4-FFF2-40B4-BE49-F238E27FC236}">
                <a16:creationId xmlns:a16="http://schemas.microsoft.com/office/drawing/2014/main" id="{DCF87D91-995B-734E-537B-D087A240E5ED}"/>
              </a:ext>
            </a:extLst>
          </p:cNvPr>
          <p:cNvSpPr>
            <a:spLocks noGrp="1"/>
          </p:cNvSpPr>
          <p:nvPr>
            <p:ph type="body" idx="1"/>
          </p:nvPr>
        </p:nvSpPr>
        <p:spPr/>
        <p:txBody>
          <a:bodyPr>
            <a:normAutofit/>
          </a:bodyPr>
          <a:lstStyle/>
          <a:p>
            <a:r>
              <a:rPr lang="fr-FR" dirty="0"/>
              <a:t>Cet atelier traite de sujets troublants pouvant causer des traumatismes chez certaines personnes. N’hésitez pas à vous absenter un moment au besoin, c’est tout à fait correct!</a:t>
            </a:r>
          </a:p>
          <a:p>
            <a:pPr lvl="1"/>
            <a:r>
              <a:rPr lang="fr-FR" b="1" dirty="0"/>
              <a:t>Remarque : </a:t>
            </a:r>
            <a:r>
              <a:rPr lang="fr-FR" dirty="0"/>
              <a:t>Les conseillers et conseillères de la Ligne d’écoute et d’espoir pour le mieux-être offrent une aide immédiate à tous les peuples autochtones du Canada. Des services de soutien immédiat et d’intervention d’urgence sont offerts 24 heures sur 24, 7 jours sur 7, au numéro (sans frais) 1-855-242-3310, ou en ligne, à l’adresse </a:t>
            </a:r>
            <a:r>
              <a:rPr lang="fr-FR" dirty="0">
                <a:hlinkClick r:id="rId2"/>
              </a:rPr>
              <a:t>www.espoirpourlemieuxetre.ca</a:t>
            </a:r>
            <a:r>
              <a:rPr lang="fr-FR" dirty="0"/>
              <a:t> si vous avez besoin d’aide ou d’un soutien pendant cet atelier.</a:t>
            </a:r>
            <a:endParaRPr lang="en-US" dirty="0"/>
          </a:p>
        </p:txBody>
      </p:sp>
    </p:spTree>
    <p:extLst>
      <p:ext uri="{BB962C8B-B14F-4D97-AF65-F5344CB8AC3E}">
        <p14:creationId xmlns:p14="http://schemas.microsoft.com/office/powerpoint/2010/main" val="3595752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6"/>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547" name="Google Shape;547;p56"/>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dirty="0"/>
              <a:t>Que signifie être </a:t>
            </a:r>
            <a:r>
              <a:rPr lang="fr-CA" dirty="0" err="1"/>
              <a:t>un·e</a:t>
            </a:r>
            <a:r>
              <a:rPr lang="fr-CA" dirty="0"/>
              <a:t> </a:t>
            </a:r>
            <a:r>
              <a:rPr lang="fr-CA" dirty="0" err="1"/>
              <a:t>allié·e</a:t>
            </a:r>
            <a:r>
              <a:rPr lang="fr-CA" dirty="0"/>
              <a:t>? </a:t>
            </a:r>
          </a:p>
          <a:p>
            <a:pPr marL="228600" lvl="0" indent="-228600" algn="l" rtl="0">
              <a:lnSpc>
                <a:spcPct val="90000"/>
              </a:lnSpc>
              <a:spcBef>
                <a:spcPts val="0"/>
              </a:spcBef>
              <a:spcAft>
                <a:spcPts val="0"/>
              </a:spcAft>
              <a:buClr>
                <a:schemeClr val="dk1"/>
              </a:buClr>
              <a:buSzPts val="2800"/>
              <a:buChar char="•"/>
            </a:pPr>
            <a:r>
              <a:rPr lang="fr-CA" dirty="0"/>
              <a:t>Comment pouvons-nous forger une alliance active?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1"/>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Alliance</a:t>
            </a:r>
            <a:endParaRPr dirty="0"/>
          </a:p>
        </p:txBody>
      </p:sp>
      <p:sp>
        <p:nvSpPr>
          <p:cNvPr id="554" name="Google Shape;554;p81"/>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sz="2400" dirty="0">
                <a:solidFill>
                  <a:srgbClr val="003A5D"/>
                </a:solidFill>
                <a:latin typeface="Open Sans"/>
                <a:ea typeface="Open Sans"/>
                <a:cs typeface="Open Sans"/>
                <a:sym typeface="Open Sans"/>
              </a:rPr>
              <a:t>«</a:t>
            </a:r>
            <a:r>
              <a:rPr lang="fr-FR" sz="2400" dirty="0">
                <a:solidFill>
                  <a:srgbClr val="003A5D"/>
                </a:solidFill>
                <a:latin typeface="Open Sans"/>
                <a:ea typeface="Open Sans"/>
                <a:cs typeface="Open Sans"/>
                <a:sym typeface="Open Sans"/>
              </a:rPr>
              <a:t> [</a:t>
            </a:r>
            <a:r>
              <a:rPr lang="fr-FR" sz="2400" dirty="0">
                <a:solidFill>
                  <a:srgbClr val="003A5D"/>
                </a:solidFill>
              </a:rPr>
              <a:t>…] une pratique active, cohérente et ardue de désapprentissage et de réévaluation dans laquelle une personne privilégiée cherche à opérer en solidarité avec un groupe marginalisé. »</a:t>
            </a:r>
          </a:p>
          <a:p>
            <a:pPr marL="457200" lvl="0" indent="-342900" algn="r" rtl="0">
              <a:lnSpc>
                <a:spcPct val="90000"/>
              </a:lnSpc>
              <a:spcBef>
                <a:spcPts val="2200"/>
              </a:spcBef>
              <a:spcAft>
                <a:spcPts val="0"/>
              </a:spcAft>
              <a:buSzPts val="1800"/>
              <a:buFont typeface="Open Sans"/>
              <a:buChar char="-"/>
            </a:pPr>
            <a:r>
              <a:rPr lang="en-US" sz="2000" u="sng" dirty="0">
                <a:solidFill>
                  <a:srgbClr val="2B2B2B"/>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The Anti-Oppression Network</a:t>
            </a:r>
            <a:endParaRPr lang="en-US" sz="2000" dirty="0">
              <a:solidFill>
                <a:srgbClr val="2B2B2B"/>
              </a:solidFill>
              <a:latin typeface="Open Sans"/>
              <a:ea typeface="Open Sans"/>
              <a:cs typeface="Open Sans"/>
              <a:sym typeface="Open Sans"/>
            </a:endParaRPr>
          </a:p>
          <a:p>
            <a:pPr lvl="0" algn="l" rtl="0">
              <a:lnSpc>
                <a:spcPct val="90000"/>
              </a:lnSpc>
              <a:spcBef>
                <a:spcPts val="2200"/>
              </a:spcBef>
              <a:spcAft>
                <a:spcPts val="0"/>
              </a:spcAft>
              <a:buSzPts val="1800"/>
              <a:buFont typeface="Arial" panose="020B0604020202020204" pitchFamily="34" charset="0"/>
              <a:buChar char="•"/>
            </a:pPr>
            <a:r>
              <a:rPr lang="en-US" sz="2400" dirty="0">
                <a:solidFill>
                  <a:srgbClr val="003A5D"/>
                </a:solidFill>
                <a:latin typeface="Open Sans"/>
                <a:ea typeface="Open Sans"/>
                <a:cs typeface="Open Sans"/>
                <a:sym typeface="Open Sans"/>
              </a:rPr>
              <a:t>« […] </a:t>
            </a:r>
            <a:r>
              <a:rPr lang="fr-FR" sz="2400" dirty="0">
                <a:solidFill>
                  <a:srgbClr val="003A5D"/>
                </a:solidFill>
              </a:rPr>
              <a:t>l’alliance n’est pas une identité, mais une pratique continue</a:t>
            </a:r>
            <a:r>
              <a:rPr lang="en-US" sz="2400" b="0" i="0" dirty="0">
                <a:solidFill>
                  <a:srgbClr val="003A5D"/>
                </a:solidFill>
                <a:latin typeface="Open Sans"/>
                <a:ea typeface="Open Sans"/>
                <a:cs typeface="Open Sans"/>
                <a:sym typeface="Open Sans"/>
              </a:rPr>
              <a:t>. »</a:t>
            </a:r>
            <a:endParaRPr lang="en-US" dirty="0"/>
          </a:p>
          <a:p>
            <a:pPr marL="457200" lvl="0" indent="-342900" algn="r" rtl="0">
              <a:lnSpc>
                <a:spcPct val="90000"/>
              </a:lnSpc>
              <a:spcBef>
                <a:spcPts val="1000"/>
              </a:spcBef>
              <a:spcAft>
                <a:spcPts val="0"/>
              </a:spcAft>
              <a:buSzPts val="1800"/>
              <a:buFont typeface="Open Sans"/>
              <a:buChar char="-"/>
            </a:pPr>
            <a:r>
              <a:rPr lang="en-US" sz="2000" dirty="0">
                <a:solidFill>
                  <a:srgbClr val="003A5D"/>
                </a:solidFill>
                <a:latin typeface="Open Sans"/>
                <a:ea typeface="Open Sans"/>
                <a:cs typeface="Open Sans"/>
                <a:sym typeface="Open Sans"/>
              </a:rPr>
              <a:t>(Nixon, 2019)</a:t>
            </a:r>
            <a:r>
              <a:rPr lang="en-US" sz="2400" dirty="0">
                <a:solidFill>
                  <a:srgbClr val="003A5D"/>
                </a:solidFill>
                <a:latin typeface="Open Sans"/>
                <a:ea typeface="Open Sans"/>
                <a:cs typeface="Open Sans"/>
                <a:sym typeface="Open Sans"/>
              </a:rPr>
              <a:t>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82"/>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t>Le Modèle de la médaille</a:t>
            </a:r>
          </a:p>
        </p:txBody>
      </p:sp>
      <p:sp>
        <p:nvSpPr>
          <p:cNvPr id="562" name="Google Shape;562;p82"/>
          <p:cNvSpPr txBox="1">
            <a:spLocks noGrp="1"/>
          </p:cNvSpPr>
          <p:nvPr>
            <p:ph type="body" idx="1"/>
            <p:custDataLst>
              <p:tags r:id="rId2"/>
            </p:custDataLst>
          </p:nvPr>
        </p:nvSpPr>
        <p:spPr>
          <a:xfrm>
            <a:off x="141668" y="6027312"/>
            <a:ext cx="12050332" cy="734095"/>
          </a:xfrm>
          <a:prstGeom prst="rect">
            <a:avLst/>
          </a:prstGeom>
          <a:noFill/>
          <a:ln>
            <a:noFill/>
          </a:ln>
        </p:spPr>
        <p:txBody>
          <a:bodyPr spcFirstLastPara="1" wrap="square" lIns="91425" tIns="45700" rIns="91425" bIns="45700" anchor="b" anchorCtr="0">
            <a:normAutofit fontScale="92500"/>
          </a:bodyPr>
          <a:lstStyle/>
          <a:p>
            <a:pPr marL="0" indent="-228600">
              <a:lnSpc>
                <a:spcPct val="100000"/>
              </a:lnSpc>
              <a:spcBef>
                <a:spcPts val="0"/>
              </a:spcBef>
              <a:buClr>
                <a:srgbClr val="000000"/>
              </a:buClr>
              <a:buSzPts val="1400"/>
              <a:buNone/>
              <a:defRPr/>
            </a:pPr>
            <a:r>
              <a:rPr lang="en-US" sz="1400" dirty="0">
                <a:solidFill>
                  <a:srgbClr val="4D5156"/>
                </a:solidFill>
                <a:latin typeface="arial" panose="020B0604020202020204" pitchFamily="34" charset="0"/>
                <a:sym typeface="Arial"/>
              </a:rPr>
              <a:t>Nixon, S.A. The coin model of privilege and critical allyship: implications for health. </a:t>
            </a:r>
            <a:r>
              <a:rPr lang="fr-FR" sz="1400" b="0" i="1" dirty="0">
                <a:solidFill>
                  <a:srgbClr val="4D5156"/>
                </a:solidFill>
                <a:effectLst/>
                <a:latin typeface="arial" panose="020B0604020202020204" pitchFamily="34" charset="0"/>
              </a:rPr>
              <a:t>BMC Public </a:t>
            </a:r>
            <a:r>
              <a:rPr lang="fr-FR" sz="1400" b="0" i="1" dirty="0" err="1">
                <a:solidFill>
                  <a:srgbClr val="4D5156"/>
                </a:solidFill>
                <a:effectLst/>
                <a:latin typeface="arial" panose="020B0604020202020204" pitchFamily="34" charset="0"/>
              </a:rPr>
              <a:t>Health</a:t>
            </a:r>
            <a:r>
              <a:rPr lang="fr-FR" sz="1400" b="0" i="1" dirty="0">
                <a:solidFill>
                  <a:srgbClr val="4D5156"/>
                </a:solidFill>
                <a:effectLst/>
                <a:latin typeface="arial" panose="020B0604020202020204" pitchFamily="34" charset="0"/>
              </a:rPr>
              <a:t> </a:t>
            </a:r>
            <a:r>
              <a:rPr lang="fr-FR" sz="1400" b="1" i="0" dirty="0">
                <a:solidFill>
                  <a:srgbClr val="4D5156"/>
                </a:solidFill>
                <a:effectLst/>
                <a:latin typeface="arial" panose="020B0604020202020204" pitchFamily="34" charset="0"/>
              </a:rPr>
              <a:t>19</a:t>
            </a:r>
            <a:r>
              <a:rPr lang="fr-FR" sz="1400" b="0" i="0" dirty="0">
                <a:solidFill>
                  <a:srgbClr val="4D5156"/>
                </a:solidFill>
                <a:effectLst/>
                <a:latin typeface="arial" panose="020B0604020202020204" pitchFamily="34" charset="0"/>
              </a:rPr>
              <a:t>,1637 (2019).</a:t>
            </a:r>
            <a:r>
              <a:rPr lang="en-US" sz="1400" b="0" i="0" dirty="0">
                <a:solidFill>
                  <a:srgbClr val="333333"/>
                </a:solidFill>
                <a:latin typeface="Open Sans"/>
                <a:ea typeface="Open Sans"/>
                <a:cs typeface="Open Sans"/>
                <a:sym typeface="Open Sans"/>
              </a:rPr>
              <a:t> </a:t>
            </a:r>
            <a:r>
              <a:rPr lang="en-US" sz="1400" dirty="0">
                <a:solidFill>
                  <a:srgbClr val="5F6368"/>
                </a:solidFill>
                <a:latin typeface="arial" panose="020B0604020202020204" pitchFamily="34" charset="0"/>
              </a:rPr>
              <a:t>https://doi.org/10.1186/s12889-019-7884-9</a:t>
            </a:r>
          </a:p>
          <a:p>
            <a:pPr marL="0" lvl="0" indent="-228600">
              <a:lnSpc>
                <a:spcPct val="100000"/>
              </a:lnSpc>
              <a:spcBef>
                <a:spcPts val="0"/>
              </a:spcBef>
              <a:buClr>
                <a:srgbClr val="000000"/>
              </a:buClr>
              <a:buSzPts val="1400"/>
              <a:buNone/>
              <a:defRPr/>
            </a:pPr>
            <a:r>
              <a:rPr lang="fr-FR" sz="1400" b="0" i="0" dirty="0">
                <a:solidFill>
                  <a:srgbClr val="4D5156"/>
                </a:solidFill>
                <a:effectLst/>
                <a:latin typeface="arial" panose="020B0604020202020204" pitchFamily="34" charset="0"/>
              </a:rPr>
              <a:t>Version française : </a:t>
            </a:r>
            <a:r>
              <a:rPr lang="en-US" sz="1400" dirty="0">
                <a:solidFill>
                  <a:srgbClr val="333333"/>
                </a:solidFill>
                <a:latin typeface="Arial"/>
                <a:ea typeface="Arial"/>
                <a:cs typeface="Arial"/>
                <a:sym typeface="Arial"/>
              </a:rPr>
              <a:t>Nixon, S.A. </a:t>
            </a:r>
            <a:r>
              <a:rPr lang="fr-FR" sz="1400" dirty="0">
                <a:solidFill>
                  <a:srgbClr val="4D5156"/>
                </a:solidFill>
                <a:latin typeface="arial" panose="020B0604020202020204" pitchFamily="34" charset="0"/>
              </a:rPr>
              <a:t>Le </a:t>
            </a:r>
            <a:r>
              <a:rPr lang="fr-FR" sz="1400" dirty="0">
                <a:solidFill>
                  <a:srgbClr val="5F6368"/>
                </a:solidFill>
                <a:latin typeface="arial" panose="020B0604020202020204" pitchFamily="34" charset="0"/>
              </a:rPr>
              <a:t>Modèle de la médaille, de privilège et de l’alliance critique</a:t>
            </a:r>
            <a:r>
              <a:rPr lang="fr-FR" sz="1400" dirty="0">
                <a:solidFill>
                  <a:srgbClr val="4D5156"/>
                </a:solidFill>
                <a:latin typeface="arial" panose="020B0604020202020204" pitchFamily="34" charset="0"/>
              </a:rPr>
              <a:t>: Implications pour la santé. </a:t>
            </a:r>
            <a:r>
              <a:rPr lang="fr-FR" sz="1400" b="0" i="0" dirty="0">
                <a:solidFill>
                  <a:srgbClr val="4D5156"/>
                </a:solidFill>
                <a:effectLst/>
                <a:latin typeface="arial" panose="020B0604020202020204" pitchFamily="34" charset="0"/>
                <a:hlinkClick r:id="rId6"/>
              </a:rPr>
              <a:t>https://rehab.queensu.ca/source/Research/SN/Accessible-French-Coin-Model-Article-PDF-Taggings.pdf</a:t>
            </a:r>
            <a:r>
              <a:rPr lang="fr-FR" sz="1400" b="0" i="0" dirty="0">
                <a:solidFill>
                  <a:srgbClr val="4D5156"/>
                </a:solidFill>
                <a:effectLst/>
                <a:latin typeface="arial" panose="020B0604020202020204" pitchFamily="34" charset="0"/>
              </a:rPr>
              <a:t> </a:t>
            </a:r>
            <a:endParaRPr lang="fr-FR" sz="1400" dirty="0"/>
          </a:p>
        </p:txBody>
      </p:sp>
      <p:pic>
        <p:nvPicPr>
          <p:cNvPr id="3" name="Picture 2">
            <a:extLst>
              <a:ext uri="{FF2B5EF4-FFF2-40B4-BE49-F238E27FC236}">
                <a16:creationId xmlns:a16="http://schemas.microsoft.com/office/drawing/2014/main" id="{D539742A-9C74-1ADF-754B-B1BCF3888FD9}"/>
              </a:ext>
            </a:extLst>
          </p:cNvPr>
          <p:cNvPicPr>
            <a:picLocks noChangeAspect="1"/>
          </p:cNvPicPr>
          <p:nvPr>
            <p:custDataLst>
              <p:tags r:id="rId3"/>
            </p:custDataLst>
          </p:nvPr>
        </p:nvPicPr>
        <p:blipFill>
          <a:blip r:embed="rId7"/>
          <a:stretch>
            <a:fillRect/>
          </a:stretch>
        </p:blipFill>
        <p:spPr>
          <a:xfrm>
            <a:off x="1744394" y="1341668"/>
            <a:ext cx="8407351" cy="4685643"/>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3"/>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t>Le Modèle de la médaille</a:t>
            </a:r>
          </a:p>
        </p:txBody>
      </p:sp>
      <p:sp>
        <p:nvSpPr>
          <p:cNvPr id="569" name="Google Shape;569;p83"/>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fr-FR" dirty="0"/>
              <a:t>« Le but n’est pas de déplacer les gens du dessous de la médaille vers le dessus, car les deux positions sont injustes. L’objectif est plutôt de démanteler les systèmes (c.-à-d., les médailles) qui causent ces iniquités. »</a:t>
            </a:r>
          </a:p>
          <a:p>
            <a:pPr marL="114300" lvl="0" indent="0" algn="l" rtl="0">
              <a:lnSpc>
                <a:spcPct val="90000"/>
              </a:lnSpc>
              <a:spcBef>
                <a:spcPts val="1000"/>
              </a:spcBef>
              <a:spcAft>
                <a:spcPts val="0"/>
              </a:spcAft>
              <a:buClr>
                <a:schemeClr val="dk1"/>
              </a:buClr>
              <a:buSzPts val="1800"/>
              <a:buNone/>
            </a:pPr>
            <a:r>
              <a:rPr lang="en-US" sz="2000" dirty="0">
                <a:solidFill>
                  <a:srgbClr val="003A5D"/>
                </a:solidFill>
              </a:rPr>
              <a:t>									     </a:t>
            </a:r>
            <a:r>
              <a:rPr lang="en-US" sz="2000" dirty="0">
                <a:solidFill>
                  <a:srgbClr val="003A5D"/>
                </a:solidFill>
                <a:latin typeface="Open Sans"/>
                <a:ea typeface="Open Sans"/>
                <a:cs typeface="Open Sans"/>
                <a:sym typeface="Open Sans"/>
              </a:rPr>
              <a:t>- (Nixon 2019) </a:t>
            </a:r>
            <a:endParaRPr dirty="0"/>
          </a:p>
          <a:p>
            <a:pPr marL="457200" lvl="0" indent="-228600" algn="l" rtl="0">
              <a:lnSpc>
                <a:spcPct val="90000"/>
              </a:lnSpc>
              <a:spcBef>
                <a:spcPts val="1000"/>
              </a:spcBef>
              <a:spcAft>
                <a:spcPts val="0"/>
              </a:spcAft>
              <a:buClr>
                <a:schemeClr val="dk1"/>
              </a:buClr>
              <a:buSzPts val="1800"/>
              <a:buNone/>
            </a:pPr>
            <a:endParaRPr dirty="0">
              <a:solidFill>
                <a:srgbClr val="003A5D"/>
              </a:solidFill>
              <a:latin typeface="Open Sans"/>
              <a:ea typeface="Open Sans"/>
              <a:cs typeface="Open Sans"/>
              <a:sym typeface="Open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4"/>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t>Pratiquer l’alliance critique</a:t>
            </a:r>
          </a:p>
        </p:txBody>
      </p:sp>
      <p:sp>
        <p:nvSpPr>
          <p:cNvPr id="576" name="Google Shape;576;p84"/>
          <p:cNvSpPr txBox="1">
            <a:spLocks noGrp="1"/>
          </p:cNvSpPr>
          <p:nvPr>
            <p:ph type="body" idx="1"/>
            <p:custDataLst>
              <p:tags r:id="rId2"/>
            </p:custDataLst>
          </p:nvPr>
        </p:nvSpPr>
        <p:spPr>
          <a:xfrm>
            <a:off x="838200" y="1825624"/>
            <a:ext cx="10515600" cy="4806995"/>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sz="2400" dirty="0">
                <a:solidFill>
                  <a:srgbClr val="003A5D"/>
                </a:solidFill>
              </a:rPr>
              <a:t>« </a:t>
            </a:r>
            <a:r>
              <a:rPr lang="fr-FR" sz="2400" dirty="0">
                <a:solidFill>
                  <a:srgbClr val="003A5D"/>
                </a:solidFill>
              </a:rPr>
              <a:t>Arrêtez d’essayer de sauver ou de réparer les gens positionnés en dessous de la médaille. </a:t>
            </a:r>
            <a:r>
              <a:rPr lang="en-US" sz="2400" dirty="0">
                <a:solidFill>
                  <a:srgbClr val="003A5D"/>
                </a:solidFill>
              </a:rPr>
              <a:t>»</a:t>
            </a:r>
            <a:endParaRPr sz="2400" dirty="0">
              <a:solidFill>
                <a:srgbClr val="003A5D"/>
              </a:solidFill>
            </a:endParaRPr>
          </a:p>
          <a:p>
            <a:pPr marL="457200" lvl="0" indent="-342900" algn="l" rtl="0">
              <a:lnSpc>
                <a:spcPct val="90000"/>
              </a:lnSpc>
              <a:spcBef>
                <a:spcPts val="1000"/>
              </a:spcBef>
              <a:spcAft>
                <a:spcPts val="0"/>
              </a:spcAft>
              <a:buClr>
                <a:schemeClr val="dk1"/>
              </a:buClr>
              <a:buSzPts val="1800"/>
              <a:buChar char="•"/>
            </a:pPr>
            <a:r>
              <a:rPr lang="fr-FR" sz="2400" dirty="0">
                <a:solidFill>
                  <a:srgbClr val="003A5D"/>
                </a:solidFill>
              </a:rPr>
              <a:t>« Le but de l’alliance critique est plutôt d’intervenir </a:t>
            </a:r>
            <a:r>
              <a:rPr lang="fr-FR" sz="2400" i="1" dirty="0">
                <a:solidFill>
                  <a:srgbClr val="003A5D"/>
                </a:solidFill>
              </a:rPr>
              <a:t>en solidarité avec </a:t>
            </a:r>
            <a:r>
              <a:rPr lang="fr-FR" sz="2400" dirty="0">
                <a:solidFill>
                  <a:srgbClr val="003A5D"/>
                </a:solidFill>
              </a:rPr>
              <a:t>les gens en dessous de la médaille</a:t>
            </a:r>
            <a:r>
              <a:rPr lang="en-US" sz="2400" dirty="0">
                <a:solidFill>
                  <a:srgbClr val="003A5D"/>
                </a:solidFill>
              </a:rPr>
              <a:t>. »</a:t>
            </a:r>
            <a:endParaRPr sz="2400" dirty="0">
              <a:solidFill>
                <a:srgbClr val="003A5D"/>
              </a:solidFill>
            </a:endParaRPr>
          </a:p>
          <a:p>
            <a:pPr marL="457200" lvl="0" indent="-342900" algn="l" rtl="0">
              <a:lnSpc>
                <a:spcPct val="90000"/>
              </a:lnSpc>
              <a:spcBef>
                <a:spcPts val="1000"/>
              </a:spcBef>
              <a:spcAft>
                <a:spcPts val="0"/>
              </a:spcAft>
              <a:buClr>
                <a:schemeClr val="dk1"/>
              </a:buClr>
              <a:buSzPts val="1800"/>
              <a:buChar char="•"/>
            </a:pPr>
            <a:r>
              <a:rPr lang="fr-CA" sz="2400" b="0" i="0" dirty="0">
                <a:solidFill>
                  <a:srgbClr val="003A5D"/>
                </a:solidFill>
                <a:latin typeface="Open Sans"/>
                <a:ea typeface="Open Sans"/>
                <a:cs typeface="Open Sans"/>
                <a:sym typeface="Open Sans"/>
              </a:rPr>
              <a:t>Exemple :</a:t>
            </a:r>
            <a:endParaRPr dirty="0"/>
          </a:p>
          <a:p>
            <a:pPr marL="457200" lvl="0" indent="-228600" algn="l" rtl="0">
              <a:lnSpc>
                <a:spcPct val="90000"/>
              </a:lnSpc>
              <a:spcBef>
                <a:spcPts val="1000"/>
              </a:spcBef>
              <a:spcAft>
                <a:spcPts val="0"/>
              </a:spcAft>
              <a:buClr>
                <a:schemeClr val="dk1"/>
              </a:buClr>
              <a:buSzPts val="1800"/>
              <a:buNone/>
            </a:pPr>
            <a:endParaRPr sz="2400" b="0" i="0" dirty="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b="0" i="0" dirty="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dirty="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b="0" i="0" dirty="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b="0" i="0" dirty="0">
              <a:solidFill>
                <a:srgbClr val="003A5D"/>
              </a:solidFill>
              <a:latin typeface="Open Sans"/>
              <a:ea typeface="Open Sans"/>
              <a:cs typeface="Open Sans"/>
              <a:sym typeface="Open Sans"/>
            </a:endParaRPr>
          </a:p>
          <a:p>
            <a:pPr marL="114300" lvl="0" indent="0" algn="r" rtl="0">
              <a:lnSpc>
                <a:spcPct val="90000"/>
              </a:lnSpc>
              <a:spcBef>
                <a:spcPts val="1000"/>
              </a:spcBef>
              <a:spcAft>
                <a:spcPts val="0"/>
              </a:spcAft>
              <a:buSzPts val="1800"/>
              <a:buNone/>
            </a:pPr>
            <a:r>
              <a:rPr lang="en-US" sz="2000" dirty="0">
                <a:solidFill>
                  <a:srgbClr val="003A5D"/>
                </a:solidFill>
                <a:latin typeface="Open Sans"/>
                <a:ea typeface="Open Sans"/>
                <a:cs typeface="Open Sans"/>
                <a:sym typeface="Open Sans"/>
              </a:rPr>
              <a:t>- (Nixon, 2019) </a:t>
            </a:r>
            <a:endParaRPr dirty="0"/>
          </a:p>
          <a:p>
            <a:pPr marL="457200" lvl="0" indent="-228600" algn="l" rtl="0">
              <a:lnSpc>
                <a:spcPct val="90000"/>
              </a:lnSpc>
              <a:spcBef>
                <a:spcPts val="1000"/>
              </a:spcBef>
              <a:spcAft>
                <a:spcPts val="0"/>
              </a:spcAft>
              <a:buClr>
                <a:schemeClr val="dk1"/>
              </a:buClr>
              <a:buSzPts val="1800"/>
              <a:buNone/>
            </a:pPr>
            <a:endParaRPr dirty="0">
              <a:solidFill>
                <a:srgbClr val="003A5D"/>
              </a:solidFill>
              <a:latin typeface="Open Sans"/>
              <a:ea typeface="Open Sans"/>
              <a:cs typeface="Open Sans"/>
              <a:sym typeface="Open Sans"/>
            </a:endParaRPr>
          </a:p>
        </p:txBody>
      </p:sp>
      <p:graphicFrame>
        <p:nvGraphicFramePr>
          <p:cNvPr id="577" name="Google Shape;577;p84"/>
          <p:cNvGraphicFramePr/>
          <p:nvPr>
            <p:custDataLst>
              <p:tags r:id="rId3"/>
            </p:custDataLst>
            <p:extLst>
              <p:ext uri="{D42A27DB-BD31-4B8C-83A1-F6EECF244321}">
                <p14:modId xmlns:p14="http://schemas.microsoft.com/office/powerpoint/2010/main" val="373084362"/>
              </p:ext>
            </p:extLst>
          </p:nvPr>
        </p:nvGraphicFramePr>
        <p:xfrm>
          <a:off x="1127760" y="4229121"/>
          <a:ext cx="9562240" cy="2019289"/>
        </p:xfrm>
        <a:graphic>
          <a:graphicData uri="http://schemas.openxmlformats.org/drawingml/2006/table">
            <a:tbl>
              <a:tblPr firstRow="1" bandRow="1">
                <a:noFill/>
                <a:tableStyleId>{EB922601-331A-423C-BA07-705C9AAE801A}</a:tableStyleId>
              </a:tblPr>
              <a:tblGrid>
                <a:gridCol w="4781120">
                  <a:extLst>
                    <a:ext uri="{9D8B030D-6E8A-4147-A177-3AD203B41FA5}">
                      <a16:colId xmlns:a16="http://schemas.microsoft.com/office/drawing/2014/main" val="20000"/>
                    </a:ext>
                  </a:extLst>
                </a:gridCol>
                <a:gridCol w="4781120">
                  <a:extLst>
                    <a:ext uri="{9D8B030D-6E8A-4147-A177-3AD203B41FA5}">
                      <a16:colId xmlns:a16="http://schemas.microsoft.com/office/drawing/2014/main" val="20001"/>
                    </a:ext>
                  </a:extLst>
                </a:gridCol>
              </a:tblGrid>
              <a:tr h="403839">
                <a:tc>
                  <a:txBody>
                    <a:bodyPr/>
                    <a:lstStyle/>
                    <a:p>
                      <a:pPr marL="0" marR="0" lvl="0" indent="0" algn="l" rtl="0">
                        <a:lnSpc>
                          <a:spcPct val="100000"/>
                        </a:lnSpc>
                        <a:spcBef>
                          <a:spcPts val="0"/>
                        </a:spcBef>
                        <a:spcAft>
                          <a:spcPts val="0"/>
                        </a:spcAft>
                        <a:buNone/>
                      </a:pPr>
                      <a:r>
                        <a:rPr lang="en-US" sz="2000" b="1" u="none" strike="noStrike" cap="none"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Open Sans"/>
                        </a:rPr>
                        <a:t>NON</a:t>
                      </a:r>
                      <a:endParaRPr dirty="0">
                        <a:latin typeface="Open Sans" panose="020B0606030504020204" pitchFamily="34" charset="0"/>
                        <a:ea typeface="Open Sans" panose="020B0606030504020204" pitchFamily="34" charset="0"/>
                        <a:cs typeface="Open Sans" panose="020B0606030504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2000" b="1" u="none" strike="noStrike" cap="none"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Open Sans"/>
                        </a:rPr>
                        <a:t>OUI</a:t>
                      </a:r>
                      <a:endParaRPr dirty="0">
                        <a:latin typeface="Open Sans" panose="020B0606030504020204" pitchFamily="34" charset="0"/>
                        <a:ea typeface="Open Sans" panose="020B0606030504020204" pitchFamily="34" charset="0"/>
                        <a:cs typeface="Open Sans" panose="020B0606030504020204" pitchFamily="34" charset="0"/>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fr-FR" sz="2000" dirty="0">
                          <a:latin typeface="Open Sans" panose="020B0606030504020204" pitchFamily="34" charset="0"/>
                          <a:ea typeface="Open Sans" panose="020B0606030504020204" pitchFamily="34" charset="0"/>
                          <a:cs typeface="Open Sans" panose="020B0606030504020204" pitchFamily="34" charset="0"/>
                        </a:rPr>
                        <a:t>« Je souhaite </a:t>
                      </a:r>
                      <a:r>
                        <a:rPr lang="fr-F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aider</a:t>
                      </a:r>
                      <a:r>
                        <a:rPr lang="fr-FR" sz="2000" dirty="0">
                          <a:latin typeface="Open Sans" panose="020B0606030504020204" pitchFamily="34" charset="0"/>
                          <a:ea typeface="Open Sans" panose="020B0606030504020204" pitchFamily="34" charset="0"/>
                          <a:cs typeface="Open Sans" panose="020B0606030504020204" pitchFamily="34" charset="0"/>
                        </a:rPr>
                        <a:t> les plus démunis</a:t>
                      </a:r>
                      <a:r>
                        <a:rPr lang="en-US" sz="2000" b="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fr-F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Je cherche à comprendre mon propre rôle dans le maintien des systèmes d’oppression qui créent des iniquités en matière de santé. »</a:t>
                      </a: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None/>
                      </a:pP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5"/>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effectLst/>
              </a:rPr>
              <a:t>Quelles implications cela a-t-il sur les inégalités </a:t>
            </a:r>
            <a:r>
              <a:rPr lang="fr-CA" dirty="0"/>
              <a:t>en santé?</a:t>
            </a:r>
          </a:p>
        </p:txBody>
      </p:sp>
      <p:sp>
        <p:nvSpPr>
          <p:cNvPr id="584" name="Google Shape;584;p85"/>
          <p:cNvSpPr txBox="1">
            <a:spLocks noGrp="1"/>
          </p:cNvSpPr>
          <p:nvPr>
            <p:ph type="body" idx="1"/>
            <p:custDataLst>
              <p:tags r:id="rId2"/>
            </p:custDataLst>
          </p:nvPr>
        </p:nvSpPr>
        <p:spPr>
          <a:xfrm>
            <a:off x="838200" y="1825625"/>
            <a:ext cx="10515600" cy="48585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b="1" dirty="0"/>
              <a:t>Avant : </a:t>
            </a:r>
          </a:p>
          <a:p>
            <a:pPr marL="0" lvl="0" indent="0" algn="l" rtl="0">
              <a:lnSpc>
                <a:spcPct val="90000"/>
              </a:lnSpc>
              <a:spcBef>
                <a:spcPts val="0"/>
              </a:spcBef>
              <a:spcAft>
                <a:spcPts val="0"/>
              </a:spcAft>
              <a:buSzPts val="2400"/>
              <a:buNone/>
            </a:pPr>
            <a:endParaRPr lang="en-US" b="1" dirty="0"/>
          </a:p>
          <a:p>
            <a:pPr marL="0" lvl="0" indent="0" algn="l" rtl="0">
              <a:lnSpc>
                <a:spcPct val="90000"/>
              </a:lnSpc>
              <a:spcBef>
                <a:spcPts val="0"/>
              </a:spcBef>
              <a:spcAft>
                <a:spcPts val="0"/>
              </a:spcAft>
              <a:buSzPts val="2400"/>
              <a:buNone/>
            </a:pPr>
            <a:r>
              <a:rPr lang="fr-FR" dirty="0"/>
              <a:t>J’utilise mon expertise pour réduire les iniquités pour les populations marginalisées</a:t>
            </a:r>
            <a:r>
              <a:rPr lang="en-US" dirty="0"/>
              <a:t>.</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5"/>
          <p:cNvSpPr txBox="1">
            <a:spLocks noGrp="1"/>
          </p:cNvSpPr>
          <p:nvPr>
            <p:ph type="title"/>
            <p:custDataLst>
              <p:tags r:id="rId1"/>
            </p:custDataLst>
          </p:nvPr>
        </p:nvSpPr>
        <p:spPr>
          <a:xfrm>
            <a:off x="711200" y="3143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effectLst/>
              </a:rPr>
              <a:t>Quelles implications cela a-t-il sur les inégalités </a:t>
            </a:r>
            <a:r>
              <a:rPr lang="fr-CA" dirty="0"/>
              <a:t>en santé?</a:t>
            </a:r>
          </a:p>
        </p:txBody>
      </p:sp>
      <p:sp>
        <p:nvSpPr>
          <p:cNvPr id="584" name="Google Shape;584;p85"/>
          <p:cNvSpPr txBox="1">
            <a:spLocks noGrp="1"/>
          </p:cNvSpPr>
          <p:nvPr>
            <p:ph type="body" idx="1"/>
            <p:custDataLst>
              <p:tags r:id="rId2"/>
            </p:custDataLst>
          </p:nvPr>
        </p:nvSpPr>
        <p:spPr>
          <a:xfrm>
            <a:off x="698500" y="1647825"/>
            <a:ext cx="10883900" cy="48585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dirty="0"/>
              <a:t>Après : </a:t>
            </a:r>
            <a:endParaRPr dirty="0"/>
          </a:p>
          <a:p>
            <a:pPr marL="457200" lvl="0" indent="-342900" algn="l" rtl="0">
              <a:lnSpc>
                <a:spcPct val="90000"/>
              </a:lnSpc>
              <a:spcBef>
                <a:spcPts val="1000"/>
              </a:spcBef>
              <a:spcAft>
                <a:spcPts val="0"/>
              </a:spcAft>
              <a:buSzPts val="2400"/>
              <a:buChar char="•"/>
            </a:pPr>
            <a:r>
              <a:rPr lang="fr-FR" sz="2400" dirty="0"/>
              <a:t>Je cherche à comprendre mon propre rôle dans le maintien des systèmes d’oppression qui créent des iniquités en matière de santé</a:t>
            </a:r>
            <a:r>
              <a:rPr lang="en-US" sz="2400" dirty="0"/>
              <a:t>. </a:t>
            </a:r>
            <a:endParaRPr sz="2400" dirty="0"/>
          </a:p>
          <a:p>
            <a:pPr marL="457200" lvl="0" indent="-342900" algn="l" rtl="0">
              <a:lnSpc>
                <a:spcPct val="90000"/>
              </a:lnSpc>
              <a:spcBef>
                <a:spcPts val="1000"/>
              </a:spcBef>
              <a:spcAft>
                <a:spcPts val="0"/>
              </a:spcAft>
              <a:buSzPts val="2400"/>
              <a:buChar char="•"/>
            </a:pPr>
            <a:r>
              <a:rPr lang="fr-FR" sz="2400" dirty="0"/>
              <a:t>J’apprends de l’expertise des groupes historiquement marginalisés et je travaille en solidarité avec eux afin de m’aider à comprendre et à agir sur les systèmes d’inégalité</a:t>
            </a:r>
            <a:r>
              <a:rPr lang="en-US" sz="2400" dirty="0"/>
              <a:t>. </a:t>
            </a:r>
            <a:endParaRPr sz="2400" dirty="0"/>
          </a:p>
          <a:p>
            <a:pPr marL="457200" lvl="0" indent="-342900" algn="l" rtl="0">
              <a:lnSpc>
                <a:spcPct val="90000"/>
              </a:lnSpc>
              <a:spcBef>
                <a:spcPts val="1000"/>
              </a:spcBef>
              <a:spcAft>
                <a:spcPts val="0"/>
              </a:spcAft>
              <a:buSzPts val="2400"/>
              <a:buChar char="•"/>
            </a:pPr>
            <a:r>
              <a:rPr lang="fr-FR" sz="2400" dirty="0"/>
              <a:t>Cela comprend travailler à construire une perspicacité parmi d’autres personnes en position de privilège et se mobiliser dans une action collective sous la direction de personnes en dessous de la médaille</a:t>
            </a:r>
            <a:r>
              <a:rPr lang="fr-CA" sz="2400" dirty="0"/>
              <a:t>.</a:t>
            </a:r>
          </a:p>
          <a:p>
            <a:pPr marL="457200" lvl="0" indent="-342900" algn="l" rtl="0">
              <a:lnSpc>
                <a:spcPct val="90000"/>
              </a:lnSpc>
              <a:spcBef>
                <a:spcPts val="1000"/>
              </a:spcBef>
              <a:spcAft>
                <a:spcPts val="0"/>
              </a:spcAft>
              <a:buSzPts val="2400"/>
              <a:buChar char="•"/>
            </a:pPr>
            <a:r>
              <a:rPr lang="fr-CA" sz="2400" dirty="0"/>
              <a:t>Je me mobilise dans une action collective sous la direction des personnes en dessous de la médaille afin de démanteler les systèmes d’inégalité.</a:t>
            </a:r>
            <a:endParaRPr sz="2400" dirty="0"/>
          </a:p>
          <a:p>
            <a:pPr marL="114300" lvl="0" indent="0" algn="r" rtl="0">
              <a:lnSpc>
                <a:spcPct val="90000"/>
              </a:lnSpc>
              <a:spcBef>
                <a:spcPts val="1000"/>
              </a:spcBef>
              <a:spcAft>
                <a:spcPts val="0"/>
              </a:spcAft>
              <a:buSzPts val="1700"/>
              <a:buNone/>
            </a:pPr>
            <a:r>
              <a:rPr lang="en-US" sz="2400" dirty="0"/>
              <a:t>- (Nixon, 2020)</a:t>
            </a:r>
            <a:endParaRPr sz="2400" dirty="0"/>
          </a:p>
          <a:p>
            <a:pPr marL="628650" lvl="0" indent="-400050" algn="l" rtl="0">
              <a:lnSpc>
                <a:spcPct val="90000"/>
              </a:lnSpc>
              <a:spcBef>
                <a:spcPts val="1000"/>
              </a:spcBef>
              <a:spcAft>
                <a:spcPts val="0"/>
              </a:spcAft>
              <a:buSzPts val="1800"/>
              <a:buFont typeface="Arial"/>
              <a:buNone/>
            </a:pPr>
            <a:endParaRPr dirty="0"/>
          </a:p>
        </p:txBody>
      </p:sp>
    </p:spTree>
    <p:extLst>
      <p:ext uri="{BB962C8B-B14F-4D97-AF65-F5344CB8AC3E}">
        <p14:creationId xmlns:p14="http://schemas.microsoft.com/office/powerpoint/2010/main" val="36282828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7"/>
          <p:cNvSpPr txBox="1">
            <a:spLocks noGrp="1"/>
          </p:cNvSpPr>
          <p:nvPr>
            <p:ph type="title"/>
            <p:custDataLst>
              <p:tags r:id="rId1"/>
            </p:custDataLst>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Conclusion</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2165fc7f950_1_42"/>
          <p:cNvSpPr txBox="1">
            <a:spLocks noGrp="1"/>
          </p:cNvSpPr>
          <p:nvPr>
            <p:ph type="title"/>
            <p:custDataLst>
              <p:tags r:id="rId1"/>
            </p:custDataLst>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Des questions?</a:t>
            </a:r>
            <a:endParaRPr dirty="0"/>
          </a:p>
        </p:txBody>
      </p:sp>
      <p:pic>
        <p:nvPicPr>
          <p:cNvPr id="597" name="Google Shape;597;g2165fc7f950_1_42" descr="A picture containing vector graphics"/>
          <p:cNvPicPr preferRelativeResize="0"/>
          <p:nvPr>
            <p:custDataLst>
              <p:tags r:id="rId2"/>
            </p:custDataLst>
          </p:nvPr>
        </p:nvPicPr>
        <p:blipFill rotWithShape="1">
          <a:blip r:embed="rId6">
            <a:alphaModFix/>
          </a:blip>
          <a:srcRect/>
          <a:stretch/>
        </p:blipFill>
        <p:spPr>
          <a:xfrm>
            <a:off x="2350394" y="1825625"/>
            <a:ext cx="7491211" cy="3937746"/>
          </a:xfrm>
          <a:prstGeom prst="rect">
            <a:avLst/>
          </a:prstGeom>
          <a:noFill/>
          <a:ln>
            <a:noFill/>
          </a:ln>
        </p:spPr>
      </p:pic>
      <p:sp>
        <p:nvSpPr>
          <p:cNvPr id="598" name="Google Shape;598;g2165fc7f950_1_42"/>
          <p:cNvSpPr txBox="1"/>
          <p:nvPr>
            <p:custDataLst>
              <p:tags r:id="rId3"/>
            </p:custDataLst>
          </p:nvPr>
        </p:nvSpPr>
        <p:spPr>
          <a:xfrm>
            <a:off x="8026401" y="5898171"/>
            <a:ext cx="369569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9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Cette photo</a:t>
            </a:r>
            <a:r>
              <a:rPr lang="fr-CA" sz="900" b="0" i="0" u="none" strike="noStrike" cap="none" dirty="0">
                <a:solidFill>
                  <a:srgbClr val="000000"/>
                </a:solidFill>
                <a:latin typeface="Arial"/>
                <a:ea typeface="Arial"/>
                <a:cs typeface="Arial"/>
                <a:sym typeface="Arial"/>
              </a:rPr>
              <a:t> d’origine inconnue est fournie sous licence </a:t>
            </a:r>
            <a:r>
              <a:rPr lang="fr-CA" sz="9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CC BY-NC</a:t>
            </a:r>
            <a:r>
              <a:rPr lang="fr-CA" sz="900" b="0" i="0" u="sng" strike="noStrike" cap="none" dirty="0">
                <a:solidFill>
                  <a:srgbClr val="000000"/>
                </a:solidFill>
                <a:latin typeface="Arial"/>
                <a:ea typeface="Arial"/>
                <a:cs typeface="Arial"/>
                <a:sym typeface="Arial"/>
              </a:rPr>
              <a:t>.</a:t>
            </a:r>
            <a:r>
              <a:rPr lang="fr-CA" sz="900" b="0" i="0" u="none" strike="noStrike" cap="none" dirty="0">
                <a:solidFill>
                  <a:srgbClr val="000000"/>
                </a:solidFill>
                <a:latin typeface="Arial"/>
                <a:ea typeface="Arial"/>
                <a:cs typeface="Arial"/>
                <a:sym typeface="Arial"/>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f494fa66d1_1_0"/>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Devoir</a:t>
            </a:r>
            <a:endParaRPr dirty="0"/>
          </a:p>
        </p:txBody>
      </p:sp>
      <p:sp>
        <p:nvSpPr>
          <p:cNvPr id="605" name="Google Shape;605;g1f494fa66d1_1_0"/>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fr-CA" b="1" dirty="0"/>
              <a:t>Faites un rapport dans six mois</a:t>
            </a:r>
            <a:endParaRPr lang="fr-CA" dirty="0"/>
          </a:p>
          <a:p>
            <a:pPr lvl="0" indent="-457200">
              <a:spcBef>
                <a:spcPts val="2200"/>
              </a:spcBef>
            </a:pPr>
            <a:r>
              <a:rPr lang="fr-CA" sz="2400" dirty="0"/>
              <a:t>Avez-vous remarqué des choses concernant la façon d’agir (traitement, attitude) envers les </a:t>
            </a:r>
            <a:r>
              <a:rPr lang="fr-CA" sz="2400" dirty="0" err="1"/>
              <a:t>patient·es</a:t>
            </a:r>
            <a:r>
              <a:rPr lang="fr-CA" sz="2400" dirty="0"/>
              <a:t>, médecins et personnes autochtones que vous n’auriez peut-être pas notées avant l’atelier?</a:t>
            </a:r>
            <a:endParaRPr lang="fr-CA" dirty="0"/>
          </a:p>
          <a:p>
            <a:pPr marL="457200" lvl="0" indent="-457200" algn="l" rtl="0">
              <a:lnSpc>
                <a:spcPct val="90000"/>
              </a:lnSpc>
              <a:spcBef>
                <a:spcPts val="1000"/>
              </a:spcBef>
              <a:spcAft>
                <a:spcPts val="0"/>
              </a:spcAft>
              <a:buSzPts val="1800"/>
              <a:buChar char="•"/>
            </a:pPr>
            <a:r>
              <a:rPr lang="fr-CA" sz="2400" dirty="0"/>
              <a:t>Quels changements avez-vous apportés à votre pratique à la suite de cet atelier?</a:t>
            </a:r>
            <a:endParaRPr lang="fr-CA" dirty="0"/>
          </a:p>
          <a:p>
            <a:pPr marL="457200" lvl="0" indent="-457200" algn="l" rtl="0">
              <a:lnSpc>
                <a:spcPct val="90000"/>
              </a:lnSpc>
              <a:spcBef>
                <a:spcPts val="1000"/>
              </a:spcBef>
              <a:spcAft>
                <a:spcPts val="0"/>
              </a:spcAft>
              <a:buSzPts val="1800"/>
              <a:buChar char="•"/>
            </a:pPr>
            <a:r>
              <a:rPr lang="fr-CA" sz="2400" dirty="0"/>
              <a:t>Comment avez-vous approfondi vos connaissances sur la santé des Autochtones et la collaboration avec ces personnes depuis l’atelier?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Autres considérations</a:t>
            </a:r>
          </a:p>
        </p:txBody>
      </p:sp>
      <p:sp>
        <p:nvSpPr>
          <p:cNvPr id="127" name="Google Shape;127;p5"/>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lnSpc>
                <a:spcPct val="107000"/>
              </a:lnSpc>
              <a:spcBef>
                <a:spcPts val="800"/>
              </a:spcBef>
              <a:buSzPts val="2800"/>
            </a:pPr>
            <a:r>
              <a:rPr lang="fr-CA" sz="2400" dirty="0">
                <a:sym typeface="Calibri"/>
              </a:rPr>
              <a:t>Responsable de l’animation – rôle</a:t>
            </a:r>
          </a:p>
          <a:p>
            <a:pPr indent="-457200">
              <a:lnSpc>
                <a:spcPct val="107000"/>
              </a:lnSpc>
              <a:spcBef>
                <a:spcPts val="800"/>
              </a:spcBef>
              <a:buSzPts val="2800"/>
            </a:pPr>
            <a:r>
              <a:rPr lang="fr-CA" sz="2400" u="none" strike="noStrike" dirty="0">
                <a:latin typeface="Open Sans"/>
                <a:ea typeface="Open Sans"/>
                <a:cs typeface="Open Sans"/>
                <a:sym typeface="Open Sans"/>
              </a:rPr>
              <a:t>Confidentialité et respect</a:t>
            </a:r>
          </a:p>
          <a:p>
            <a:pPr marL="457200" lvl="0" indent="-457200" algn="l" rtl="0">
              <a:lnSpc>
                <a:spcPct val="107000"/>
              </a:lnSpc>
              <a:spcBef>
                <a:spcPts val="800"/>
              </a:spcBef>
              <a:spcAft>
                <a:spcPts val="0"/>
              </a:spcAft>
              <a:buSzPts val="2800"/>
              <a:buChar char="•"/>
            </a:pPr>
            <a:r>
              <a:rPr lang="fr-CA" sz="2400" dirty="0">
                <a:latin typeface="Open Sans"/>
                <a:ea typeface="Open Sans"/>
                <a:cs typeface="Open Sans"/>
                <a:sym typeface="Open Sans"/>
              </a:rPr>
              <a:t>Si vous avez besoin de prendre du recul et de vous absenter un moment</a:t>
            </a:r>
            <a:r>
              <a:rPr lang="fr-CA" sz="2400" dirty="0"/>
              <a:t>, c'est tout à fait correct!</a:t>
            </a:r>
            <a:endParaRPr lang="fr-CA" sz="2400" dirty="0">
              <a:latin typeface="Open Sans"/>
              <a:ea typeface="Open Sans"/>
              <a:cs typeface="Open Sans"/>
              <a:sym typeface="Open San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90C8-1C92-E408-0EF0-CCD2CEA07279}"/>
              </a:ext>
            </a:extLst>
          </p:cNvPr>
          <p:cNvSpPr>
            <a:spLocks noGrp="1"/>
          </p:cNvSpPr>
          <p:nvPr>
            <p:ph type="title"/>
            <p:custDataLst>
              <p:tags r:id="rId1"/>
            </p:custDataLst>
          </p:nvPr>
        </p:nvSpPr>
        <p:spPr/>
        <p:txBody>
          <a:bodyPr/>
          <a:lstStyle/>
          <a:p>
            <a:r>
              <a:rPr lang="fr-CA" dirty="0"/>
              <a:t>Ressources recommandées</a:t>
            </a:r>
          </a:p>
        </p:txBody>
      </p:sp>
      <p:sp>
        <p:nvSpPr>
          <p:cNvPr id="3" name="Text Placeholder 2">
            <a:extLst>
              <a:ext uri="{FF2B5EF4-FFF2-40B4-BE49-F238E27FC236}">
                <a16:creationId xmlns:a16="http://schemas.microsoft.com/office/drawing/2014/main" id="{8E92F28B-EE83-9756-AA6B-85B1E7D1DFFD}"/>
              </a:ext>
            </a:extLst>
          </p:cNvPr>
          <p:cNvSpPr>
            <a:spLocks noGrp="1"/>
          </p:cNvSpPr>
          <p:nvPr>
            <p:ph type="body" idx="1"/>
            <p:custDataLst>
              <p:tags r:id="rId2"/>
            </p:custDataLst>
          </p:nvPr>
        </p:nvSpPr>
        <p:spPr/>
        <p:txBody>
          <a:bodyPr>
            <a:normAutofit fontScale="92500"/>
          </a:bodyPr>
          <a:lstStyle/>
          <a:p>
            <a:pPr indent="-457200">
              <a:spcBef>
                <a:spcPts val="600"/>
              </a:spcBef>
              <a:spcAft>
                <a:spcPts val="600"/>
              </a:spcAft>
            </a:pPr>
            <a:r>
              <a:rPr lang="fr-CA" u="sng" dirty="0">
                <a:solidFill>
                  <a:srgbClr val="003B5C"/>
                </a:solidFill>
                <a:effectLst/>
                <a:latin typeface="Open Sans" pitchFamily="2" charset="0"/>
                <a:ea typeface="Open Sans" pitchFamily="2" charset="0"/>
                <a:cs typeface="Open Sans" pitchFamily="2" charset="0"/>
                <a:hlinkClick r:id="rId5"/>
              </a:rPr>
              <a:t>Le Modèle de la médaille, de privilège et de l’alliance critique : Implications pour la santé</a:t>
            </a:r>
            <a:r>
              <a:rPr lang="fr-CA" dirty="0">
                <a:solidFill>
                  <a:srgbClr val="000000"/>
                </a:solidFill>
                <a:effectLst/>
                <a:latin typeface="Open Sans" pitchFamily="2" charset="0"/>
                <a:ea typeface="Open Sans" pitchFamily="2" charset="0"/>
                <a:cs typeface="Open Sans" pitchFamily="2" charset="0"/>
              </a:rPr>
              <a:t> (article de </a:t>
            </a:r>
            <a:r>
              <a:rPr lang="fr-CA" dirty="0" err="1">
                <a:solidFill>
                  <a:srgbClr val="000000"/>
                </a:solidFill>
                <a:effectLst/>
                <a:latin typeface="Open Sans" pitchFamily="2" charset="0"/>
                <a:ea typeface="Open Sans" pitchFamily="2" charset="0"/>
                <a:cs typeface="Open Sans" pitchFamily="2" charset="0"/>
              </a:rPr>
              <a:t>Stephanie</a:t>
            </a:r>
            <a:r>
              <a:rPr lang="fr-CA" dirty="0">
                <a:solidFill>
                  <a:srgbClr val="000000"/>
                </a:solidFill>
                <a:effectLst/>
                <a:latin typeface="Open Sans" pitchFamily="2" charset="0"/>
                <a:ea typeface="Open Sans" pitchFamily="2" charset="0"/>
                <a:cs typeface="Open Sans" pitchFamily="2" charset="0"/>
              </a:rPr>
              <a:t> Nixon)</a:t>
            </a:r>
          </a:p>
          <a:p>
            <a:pPr indent="-457200">
              <a:spcBef>
                <a:spcPts val="600"/>
              </a:spcBef>
              <a:spcAft>
                <a:spcPts val="600"/>
              </a:spcAft>
            </a:pPr>
            <a:r>
              <a:rPr lang="fr-CA" u="sng" dirty="0">
                <a:solidFill>
                  <a:srgbClr val="1155CC"/>
                </a:solidFill>
                <a:effectLst/>
                <a:latin typeface="Open Sans" pitchFamily="2" charset="0"/>
                <a:ea typeface="Open Sans" pitchFamily="2" charset="0"/>
                <a:cs typeface="Open Sans" pitchFamily="2" charset="0"/>
                <a:hlinkClick r:id="rId6"/>
              </a:rPr>
              <a:t>Vidéo – Comprendre le rôle du privilège en lien avec l’éthique et les pratiques en santé publique</a:t>
            </a:r>
            <a:r>
              <a:rPr lang="fr-CA" dirty="0">
                <a:solidFill>
                  <a:srgbClr val="000000"/>
                </a:solidFill>
                <a:effectLst/>
                <a:latin typeface="Open Sans" pitchFamily="2" charset="0"/>
                <a:ea typeface="Open Sans" pitchFamily="2" charset="0"/>
                <a:cs typeface="Open Sans" pitchFamily="2" charset="0"/>
              </a:rPr>
              <a:t> (vidéo de 10 minutes animée par </a:t>
            </a:r>
            <a:r>
              <a:rPr lang="fr-CA" dirty="0" err="1">
                <a:solidFill>
                  <a:srgbClr val="000000"/>
                </a:solidFill>
                <a:effectLst/>
                <a:latin typeface="Open Sans" pitchFamily="2" charset="0"/>
                <a:ea typeface="Open Sans" pitchFamily="2" charset="0"/>
                <a:cs typeface="Open Sans" pitchFamily="2" charset="0"/>
              </a:rPr>
              <a:t>Stephanie</a:t>
            </a:r>
            <a:r>
              <a:rPr lang="fr-CA" dirty="0">
                <a:solidFill>
                  <a:srgbClr val="000000"/>
                </a:solidFill>
                <a:effectLst/>
                <a:latin typeface="Open Sans" pitchFamily="2" charset="0"/>
                <a:ea typeface="Open Sans" pitchFamily="2" charset="0"/>
                <a:cs typeface="Open Sans" pitchFamily="2" charset="0"/>
              </a:rPr>
              <a:t> Nixon)</a:t>
            </a:r>
          </a:p>
          <a:p>
            <a:pPr indent="-457200">
              <a:spcBef>
                <a:spcPts val="600"/>
              </a:spcBef>
              <a:spcAft>
                <a:spcPts val="600"/>
              </a:spcAft>
              <a:tabLst>
                <a:tab pos="1507490" algn="l"/>
                <a:tab pos="3959225" algn="l"/>
              </a:tabLst>
            </a:pPr>
            <a:r>
              <a:rPr lang="fr-CA" u="sng" dirty="0">
                <a:solidFill>
                  <a:srgbClr val="1155CC"/>
                </a:solidFill>
                <a:effectLst/>
                <a:latin typeface="Open Sans" pitchFamily="2" charset="0"/>
                <a:ea typeface="Open Sans" pitchFamily="2" charset="0"/>
                <a:cs typeface="Open Sans" pitchFamily="2" charset="0"/>
                <a:hlinkClick r:id="rId7"/>
              </a:rPr>
              <a:t>Trousse d’outils pour les alliées aux luttes autochtones</a:t>
            </a:r>
            <a:r>
              <a:rPr lang="fr-CA" u="sng" dirty="0">
                <a:solidFill>
                  <a:srgbClr val="000000"/>
                </a:solidFill>
                <a:latin typeface="Open Sans" pitchFamily="2" charset="0"/>
                <a:ea typeface="Open Sans" pitchFamily="2" charset="0"/>
                <a:cs typeface="Open Sans" pitchFamily="2" charset="0"/>
              </a:rPr>
              <a:t> (RÉSEAU pour la stratégie urbaine de la communauté autochtone à Montréal)</a:t>
            </a:r>
            <a:endParaRPr lang="fr-CA" dirty="0">
              <a:solidFill>
                <a:srgbClr val="000000"/>
              </a:solidFill>
              <a:effectLst/>
              <a:latin typeface="Open Sans" pitchFamily="2" charset="0"/>
              <a:ea typeface="Open Sans" pitchFamily="2" charset="0"/>
            </a:endParaRPr>
          </a:p>
          <a:p>
            <a:pPr indent="-457200">
              <a:spcBef>
                <a:spcPts val="600"/>
              </a:spcBef>
              <a:spcAft>
                <a:spcPts val="600"/>
              </a:spcAft>
              <a:tabLst>
                <a:tab pos="1507490" algn="l"/>
                <a:tab pos="3959225" algn="l"/>
              </a:tabLst>
            </a:pPr>
            <a:r>
              <a:rPr lang="fr-CA" u="sng" dirty="0">
                <a:solidFill>
                  <a:srgbClr val="003B5C"/>
                </a:solidFill>
                <a:effectLst/>
                <a:latin typeface="Open Sans" pitchFamily="2" charset="0"/>
                <a:ea typeface="Open Sans" pitchFamily="2" charset="0"/>
                <a:hlinkClick r:id="rId8"/>
              </a:rPr>
              <a:t>L’importance du territoire, avec </a:t>
            </a:r>
            <a:r>
              <a:rPr lang="fr-CA" u="sng" dirty="0">
                <a:solidFill>
                  <a:srgbClr val="003B5C"/>
                </a:solidFill>
                <a:latin typeface="Open Sans" pitchFamily="2" charset="0"/>
                <a:ea typeface="Open Sans" pitchFamily="2" charset="0"/>
                <a:hlinkClick r:id="rId8"/>
              </a:rPr>
              <a:t>l’</a:t>
            </a:r>
            <a:r>
              <a:rPr lang="fr-CA" u="sng" dirty="0">
                <a:solidFill>
                  <a:srgbClr val="003B5C"/>
                </a:solidFill>
                <a:effectLst/>
                <a:latin typeface="Open Sans" pitchFamily="2" charset="0"/>
                <a:ea typeface="Open Sans" pitchFamily="2" charset="0"/>
                <a:hlinkClick r:id="rId8"/>
              </a:rPr>
              <a:t>Aîné Albert Dumont</a:t>
            </a:r>
            <a:r>
              <a:rPr lang="fr-CA" dirty="0">
                <a:solidFill>
                  <a:srgbClr val="000000"/>
                </a:solidFill>
                <a:effectLst/>
                <a:latin typeface="Open Sans" pitchFamily="2" charset="0"/>
                <a:ea typeface="Open Sans" pitchFamily="2" charset="0"/>
              </a:rPr>
              <a:t> (</a:t>
            </a:r>
            <a:r>
              <a:rPr lang="fr-CA" dirty="0" err="1">
                <a:solidFill>
                  <a:srgbClr val="000000"/>
                </a:solidFill>
                <a:latin typeface="Open Sans" pitchFamily="2" charset="0"/>
                <a:ea typeface="Open Sans" pitchFamily="2" charset="0"/>
              </a:rPr>
              <a:t>balado</a:t>
            </a:r>
            <a:r>
              <a:rPr lang="fr-CA" dirty="0">
                <a:solidFill>
                  <a:srgbClr val="000000"/>
                </a:solidFill>
                <a:latin typeface="Open Sans" pitchFamily="2" charset="0"/>
                <a:ea typeface="Open Sans" pitchFamily="2" charset="0"/>
              </a:rPr>
              <a:t> Actualités en spécialité de 20 minutes) </a:t>
            </a:r>
          </a:p>
        </p:txBody>
      </p:sp>
    </p:spTree>
    <p:extLst>
      <p:ext uri="{BB962C8B-B14F-4D97-AF65-F5344CB8AC3E}">
        <p14:creationId xmlns:p14="http://schemas.microsoft.com/office/powerpoint/2010/main" val="1822278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6"/>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CA" dirty="0"/>
              <a:t>Questionnaire d’évaluation</a:t>
            </a:r>
          </a:p>
        </p:txBody>
      </p:sp>
      <p:sp>
        <p:nvSpPr>
          <p:cNvPr id="2" name="Text Placeholder 1">
            <a:extLst>
              <a:ext uri="{FF2B5EF4-FFF2-40B4-BE49-F238E27FC236}">
                <a16:creationId xmlns:a16="http://schemas.microsoft.com/office/drawing/2014/main" id="{32F75A16-D955-7DFA-580D-7D211E240D4C}"/>
              </a:ext>
            </a:extLst>
          </p:cNvPr>
          <p:cNvSpPr>
            <a:spLocks noGrp="1"/>
          </p:cNvSpPr>
          <p:nvPr>
            <p:ph type="body" idx="1"/>
          </p:nvPr>
        </p:nvSpPr>
        <p:spPr>
          <a:xfrm>
            <a:off x="838200" y="1825625"/>
            <a:ext cx="6157686" cy="4351338"/>
          </a:xfrm>
        </p:spPr>
        <p:txBody>
          <a:bodyPr/>
          <a:lstStyle/>
          <a:p>
            <a:pPr indent="-457200">
              <a:lnSpc>
                <a:spcPct val="107000"/>
              </a:lnSpc>
              <a:spcBef>
                <a:spcPts val="0"/>
              </a:spcBef>
              <a:spcAft>
                <a:spcPts val="800"/>
              </a:spcAft>
            </a:pPr>
            <a:r>
              <a:rPr lang="en-US" sz="2800" b="0" i="0" dirty="0">
                <a:solidFill>
                  <a:srgbClr val="242424"/>
                </a:solidFill>
                <a:effectLst/>
                <a:latin typeface="Segoe UI" panose="020B0502040204020203" pitchFamily="34" charset="0"/>
                <a:hlinkClick r:id="rId4"/>
              </a:rPr>
              <a:t>https://forms.royalcollege.ca/s3/Indigenous-Health-Foundations-Workshop-Evaluation</a:t>
            </a:r>
            <a:r>
              <a:rPr lang="en-US" sz="2800" b="0" i="0" dirty="0">
                <a:solidFill>
                  <a:srgbClr val="242424"/>
                </a:solidFill>
                <a:effectLst/>
                <a:latin typeface="Segoe UI" panose="020B0502040204020203"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endParaRPr lang="en-US" dirty="0"/>
          </a:p>
        </p:txBody>
      </p:sp>
      <p:pic>
        <p:nvPicPr>
          <p:cNvPr id="4" name="Picture 3" descr="A qr code with black squares&#10;&#10;Description automatically generated">
            <a:extLst>
              <a:ext uri="{FF2B5EF4-FFF2-40B4-BE49-F238E27FC236}">
                <a16:creationId xmlns:a16="http://schemas.microsoft.com/office/drawing/2014/main" id="{EE9554B7-CB5F-029C-FF09-1AC95DF657C4}"/>
              </a:ext>
            </a:extLst>
          </p:cNvPr>
          <p:cNvPicPr>
            <a:picLocks noChangeAspect="1"/>
          </p:cNvPicPr>
          <p:nvPr/>
        </p:nvPicPr>
        <p:blipFill>
          <a:blip r:embed="rId5"/>
          <a:stretch>
            <a:fillRect/>
          </a:stretch>
        </p:blipFill>
        <p:spPr>
          <a:xfrm>
            <a:off x="6791778" y="1825625"/>
            <a:ext cx="4762500" cy="47625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87"/>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CA" dirty="0"/>
              <a:t>Références</a:t>
            </a:r>
          </a:p>
        </p:txBody>
      </p:sp>
      <p:sp>
        <p:nvSpPr>
          <p:cNvPr id="618" name="Google Shape;618;p87"/>
          <p:cNvSpPr txBox="1">
            <a:spLocks noGrp="1"/>
          </p:cNvSpPr>
          <p:nvPr>
            <p:ph type="body" idx="1"/>
            <p:custDataLst>
              <p:tags r:id="rId2"/>
            </p:custDataLst>
          </p:nvPr>
        </p:nvSpPr>
        <p:spPr>
          <a:xfrm>
            <a:off x="838200" y="1463040"/>
            <a:ext cx="10515600" cy="5029835"/>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SzPts val="1800"/>
              <a:buChar char="•"/>
            </a:pPr>
            <a:r>
              <a:rPr lang="fr-CA" sz="2400" dirty="0"/>
              <a:t>Groupe de rédaction sur la santé des Autochtones du Collège royal (2019). </a:t>
            </a:r>
            <a:r>
              <a:rPr lang="fr-CA" sz="2400" i="1" dirty="0"/>
              <a:t>Guide d’introduction à la santé des Autochtones,</a:t>
            </a:r>
            <a:r>
              <a:rPr lang="fr-CA" sz="2400" dirty="0"/>
              <a:t> Ottawa, Collège royal des Médecins et chirurgiens du Canada.</a:t>
            </a:r>
          </a:p>
          <a:p>
            <a:pPr marL="457200" lvl="0" indent="-457200" algn="l" rtl="0">
              <a:lnSpc>
                <a:spcPct val="90000"/>
              </a:lnSpc>
              <a:spcBef>
                <a:spcPts val="1000"/>
              </a:spcBef>
              <a:spcAft>
                <a:spcPts val="0"/>
              </a:spcAft>
              <a:buSzPts val="1800"/>
              <a:buChar char="•"/>
            </a:pPr>
            <a:r>
              <a:rPr lang="fr-CA" sz="2400" dirty="0"/>
              <a:t>Allan, B. et J. </a:t>
            </a:r>
            <a:r>
              <a:rPr lang="fr-CA" sz="2400" dirty="0" err="1"/>
              <a:t>Smylie</a:t>
            </a:r>
            <a:r>
              <a:rPr lang="fr-CA" sz="2400" dirty="0"/>
              <a:t>. (2015). </a:t>
            </a:r>
            <a:r>
              <a:rPr lang="fr-CA" sz="2400" i="1" dirty="0"/>
              <a:t>First Peoples, Second Class </a:t>
            </a:r>
            <a:r>
              <a:rPr lang="fr-CA" sz="2400" i="1" dirty="0" err="1"/>
              <a:t>Treatment</a:t>
            </a:r>
            <a:r>
              <a:rPr lang="fr-CA" sz="2400" i="1" dirty="0"/>
              <a:t>: The </a:t>
            </a:r>
            <a:r>
              <a:rPr lang="fr-CA" sz="2400" i="1" dirty="0" err="1"/>
              <a:t>role</a:t>
            </a:r>
            <a:r>
              <a:rPr lang="fr-CA" sz="2400" i="1" dirty="0"/>
              <a:t> of </a:t>
            </a:r>
            <a:r>
              <a:rPr lang="fr-CA" sz="2400" i="1" dirty="0" err="1"/>
              <a:t>racism</a:t>
            </a:r>
            <a:r>
              <a:rPr lang="fr-CA" sz="2400" i="1" dirty="0"/>
              <a:t> in the </a:t>
            </a:r>
            <a:r>
              <a:rPr lang="fr-CA" sz="2400" i="1" dirty="0" err="1"/>
              <a:t>health</a:t>
            </a:r>
            <a:r>
              <a:rPr lang="fr-CA" sz="2400" i="1" dirty="0"/>
              <a:t> and </a:t>
            </a:r>
            <a:r>
              <a:rPr lang="fr-CA" sz="2400" i="1" dirty="0" err="1"/>
              <a:t>well-being</a:t>
            </a:r>
            <a:r>
              <a:rPr lang="fr-CA" sz="2400" i="1" dirty="0"/>
              <a:t> of </a:t>
            </a:r>
            <a:r>
              <a:rPr lang="fr-CA" sz="2400" i="1" dirty="0" err="1"/>
              <a:t>Indigenous</a:t>
            </a:r>
            <a:r>
              <a:rPr lang="fr-CA" sz="2400" i="1" dirty="0"/>
              <a:t> peoples in Canada,</a:t>
            </a:r>
            <a:r>
              <a:rPr lang="fr-CA" sz="2400" dirty="0"/>
              <a:t> Toronto (Ontario), The Wellesley Institute.</a:t>
            </a:r>
          </a:p>
          <a:p>
            <a:pPr indent="-457200"/>
            <a:r>
              <a:rPr lang="fr-CA" sz="2400" dirty="0"/>
              <a:t>Nixon, S. A. (2019) « The coin model of </a:t>
            </a:r>
            <a:r>
              <a:rPr lang="fr-CA" sz="2400" dirty="0" err="1"/>
              <a:t>privilege</a:t>
            </a:r>
            <a:r>
              <a:rPr lang="fr-CA" sz="2400" dirty="0"/>
              <a:t> and </a:t>
            </a:r>
            <a:r>
              <a:rPr lang="fr-CA" sz="2400" dirty="0" err="1"/>
              <a:t>critical</a:t>
            </a:r>
            <a:r>
              <a:rPr lang="fr-CA" sz="2400" dirty="0"/>
              <a:t> </a:t>
            </a:r>
            <a:r>
              <a:rPr lang="fr-CA" sz="2400" dirty="0" err="1"/>
              <a:t>allyship</a:t>
            </a:r>
            <a:r>
              <a:rPr lang="fr-CA" sz="2400" dirty="0"/>
              <a:t>: implications for </a:t>
            </a:r>
            <a:r>
              <a:rPr lang="fr-CA" sz="2400" dirty="0" err="1"/>
              <a:t>health</a:t>
            </a:r>
            <a:r>
              <a:rPr lang="fr-CA" sz="2400" dirty="0"/>
              <a:t> », </a:t>
            </a:r>
            <a:r>
              <a:rPr lang="fr-CA" sz="2400" i="1" dirty="0"/>
              <a:t>BMC Public </a:t>
            </a:r>
            <a:r>
              <a:rPr lang="fr-CA" sz="2400" i="1" dirty="0" err="1"/>
              <a:t>Health</a:t>
            </a:r>
            <a:r>
              <a:rPr lang="fr-CA" sz="2400" i="1" dirty="0"/>
              <a:t>, 19</a:t>
            </a:r>
            <a:r>
              <a:rPr lang="fr-CA" sz="2400" dirty="0"/>
              <a:t>, 1637. </a:t>
            </a:r>
            <a:r>
              <a:rPr lang="fr-CA" sz="2400" dirty="0">
                <a:hlinkClick r:id="rId5"/>
              </a:rPr>
              <a:t>https://doi.org/10.1186/s12889-019-7884-9</a:t>
            </a:r>
            <a:endParaRPr lang="fr-CA" sz="2400" dirty="0"/>
          </a:p>
          <a:p>
            <a:pPr indent="0">
              <a:buNone/>
            </a:pPr>
            <a:r>
              <a:rPr lang="fr-CA" sz="2400" dirty="0"/>
              <a:t>Version française : Nixon, S.A. Le Modèle de la médaille, de privilège et de l’alliance critique : Implications pour la santé. </a:t>
            </a:r>
            <a:r>
              <a:rPr lang="fr-CA" sz="2400" dirty="0">
                <a:hlinkClick r:id="rId6"/>
              </a:rPr>
              <a:t>https://rehab.queensu.ca/source/Research/SN/Accessible-French-Coin-Model-Article-PDF-Taggings.pdf</a:t>
            </a:r>
            <a:endParaRPr lang="fr-CA" sz="2400" dirty="0"/>
          </a:p>
          <a:p>
            <a:pPr marL="457200" lvl="0" indent="-457200" algn="l" rtl="0">
              <a:lnSpc>
                <a:spcPct val="90000"/>
              </a:lnSpc>
              <a:spcBef>
                <a:spcPts val="1000"/>
              </a:spcBef>
              <a:spcAft>
                <a:spcPts val="0"/>
              </a:spcAft>
              <a:buSzPts val="1800"/>
              <a:buChar char="•"/>
            </a:pPr>
            <a:r>
              <a:rPr lang="fr-CA" sz="2400" dirty="0"/>
              <a:t>Settlement.org. </a:t>
            </a:r>
            <a:r>
              <a:rPr lang="fr-CA" sz="2400" i="1" dirty="0" err="1"/>
              <a:t>What</a:t>
            </a:r>
            <a:r>
              <a:rPr lang="fr-CA" sz="2400" i="1" dirty="0"/>
              <a:t> </a:t>
            </a:r>
            <a:r>
              <a:rPr lang="fr-CA" sz="2400" i="1" dirty="0" err="1"/>
              <a:t>were</a:t>
            </a:r>
            <a:r>
              <a:rPr lang="fr-CA" sz="2400" i="1" dirty="0"/>
              <a:t> </a:t>
            </a:r>
            <a:r>
              <a:rPr lang="fr-CA" sz="2400" i="1" dirty="0" err="1"/>
              <a:t>residential</a:t>
            </a:r>
            <a:r>
              <a:rPr lang="fr-CA" sz="2400" i="1" dirty="0"/>
              <a:t> </a:t>
            </a:r>
            <a:r>
              <a:rPr lang="fr-CA" sz="2400" i="1" dirty="0" err="1"/>
              <a:t>schools</a:t>
            </a:r>
            <a:r>
              <a:rPr lang="fr-CA" sz="2400" i="1" dirty="0"/>
              <a:t> in Canada?</a:t>
            </a:r>
            <a:r>
              <a:rPr lang="fr-CA" sz="2400" dirty="0"/>
              <a:t> Article mis à jour le 29 septembre 2021 et consulté le 28 mars 2022. </a:t>
            </a:r>
            <a:r>
              <a:rPr lang="fr-CA" sz="2400" dirty="0">
                <a:hlinkClick r:id="rId7"/>
              </a:rPr>
              <a:t>https://settlement.org/ontario/immigration-citizenship/citizenship/first-nations-inuit-and-metis-peoples/what-were-canada-s-residential-schools/</a:t>
            </a:r>
            <a:endParaRPr lang="fr-CA" sz="2400" dirty="0"/>
          </a:p>
          <a:p>
            <a:pPr marL="457200" lvl="0" indent="-457200" algn="l" rtl="0">
              <a:lnSpc>
                <a:spcPct val="90000"/>
              </a:lnSpc>
              <a:spcBef>
                <a:spcPts val="1000"/>
              </a:spcBef>
              <a:spcAft>
                <a:spcPts val="0"/>
              </a:spcAft>
              <a:buSzPts val="1800"/>
              <a:buChar char="•"/>
            </a:pPr>
            <a:endParaRPr lang="fr-CA" sz="2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165fc7f950_1_48"/>
          <p:cNvSpPr txBox="1"/>
          <p:nvPr>
            <p:custDataLst>
              <p:tags r:id="rId1"/>
            </p:custDataLst>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800"/>
              <a:buFont typeface="Open Sans"/>
              <a:buNone/>
            </a:pPr>
            <a:r>
              <a:rPr lang="en-US" sz="4800" b="1" dirty="0">
                <a:solidFill>
                  <a:schemeClr val="dk1"/>
                </a:solidFill>
                <a:latin typeface="Open Sans"/>
                <a:ea typeface="Open Sans"/>
                <a:cs typeface="Open Sans"/>
                <a:sym typeface="Open Sans"/>
              </a:rPr>
              <a:t>Merci</a:t>
            </a:r>
            <a:r>
              <a:rPr lang="en-US" sz="4800" b="1" i="0" u="none" strike="noStrike" cap="none" dirty="0">
                <a:solidFill>
                  <a:schemeClr val="dk1"/>
                </a:solidFill>
                <a:latin typeface="Open Sans"/>
                <a:ea typeface="Open Sans"/>
                <a:cs typeface="Open Sans"/>
                <a:sym typeface="Open Sans"/>
              </a:rPr>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fr-CA" dirty="0"/>
              <a:t>Activité brise-glace</a:t>
            </a:r>
          </a:p>
        </p:txBody>
      </p:sp>
      <p:sp>
        <p:nvSpPr>
          <p:cNvPr id="133" name="Google Shape;133;p6"/>
          <p:cNvSpPr txBox="1">
            <a:spLocks noGrp="1"/>
          </p:cNvSpPr>
          <p:nvPr>
            <p:ph type="body" idx="1"/>
            <p:custDataLst>
              <p:tags r:id="rId2"/>
            </p:custDataLst>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sz="2400" dirty="0"/>
              <a:t>Nom</a:t>
            </a:r>
          </a:p>
          <a:p>
            <a:pPr marL="228600" lvl="0" indent="-228600" algn="l" rtl="0">
              <a:lnSpc>
                <a:spcPct val="90000"/>
              </a:lnSpc>
              <a:spcBef>
                <a:spcPts val="1000"/>
              </a:spcBef>
              <a:spcAft>
                <a:spcPts val="0"/>
              </a:spcAft>
              <a:buClr>
                <a:schemeClr val="dk1"/>
              </a:buClr>
              <a:buSzPts val="2800"/>
              <a:buChar char="•"/>
            </a:pPr>
            <a:r>
              <a:rPr lang="fr-CA" sz="2400" dirty="0"/>
              <a:t>Spécialité</a:t>
            </a:r>
          </a:p>
          <a:p>
            <a:pPr marL="228600" lvl="0" indent="-228600" algn="l" rtl="0">
              <a:lnSpc>
                <a:spcPct val="90000"/>
              </a:lnSpc>
              <a:spcBef>
                <a:spcPts val="1000"/>
              </a:spcBef>
              <a:spcAft>
                <a:spcPts val="0"/>
              </a:spcAft>
              <a:buClr>
                <a:schemeClr val="dk1"/>
              </a:buClr>
              <a:buSzPts val="2800"/>
              <a:buChar char="•"/>
            </a:pPr>
            <a:r>
              <a:rPr lang="fr-CA" sz="2400" dirty="0"/>
              <a:t>Une chose que vous avez apprise durant le travail préparatoire</a:t>
            </a:r>
          </a:p>
          <a:p>
            <a:pPr marL="228600" lvl="0" indent="-228600" algn="l" rtl="0">
              <a:lnSpc>
                <a:spcPct val="90000"/>
              </a:lnSpc>
              <a:spcBef>
                <a:spcPts val="1000"/>
              </a:spcBef>
              <a:spcAft>
                <a:spcPts val="0"/>
              </a:spcAft>
              <a:buClr>
                <a:schemeClr val="dk1"/>
              </a:buClr>
              <a:buSzPts val="2800"/>
              <a:buChar char="•"/>
            </a:pPr>
            <a:r>
              <a:rPr lang="fr-CA" sz="2400" dirty="0"/>
              <a:t>Une chose que vous espérez apprendre durant l’atelier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15">
      <a:dk1>
        <a:srgbClr val="003A5D"/>
      </a:dk1>
      <a:lt1>
        <a:srgbClr val="FFFFFF"/>
      </a:lt1>
      <a:dk2>
        <a:srgbClr val="44546A"/>
      </a:dk2>
      <a:lt2>
        <a:srgbClr val="E7E6E6"/>
      </a:lt2>
      <a:accent1>
        <a:srgbClr val="01ABBD"/>
      </a:accent1>
      <a:accent2>
        <a:srgbClr val="5F277E"/>
      </a:accent2>
      <a:accent3>
        <a:srgbClr val="A5A5A5"/>
      </a:accent3>
      <a:accent4>
        <a:srgbClr val="FFC000"/>
      </a:accent4>
      <a:accent5>
        <a:srgbClr val="006E78"/>
      </a:accent5>
      <a:accent6>
        <a:srgbClr val="70AD47"/>
      </a:accent6>
      <a:hlink>
        <a:srgbClr val="01ABBD"/>
      </a:hlink>
      <a:folHlink>
        <a:srgbClr val="5F2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7741117A108544B24ABA7BB7810712" ma:contentTypeVersion="3" ma:contentTypeDescription="Create a new document." ma:contentTypeScope="" ma:versionID="48634daf31b7f8cc693f39e41be9ec8d">
  <xsd:schema xmlns:xsd="http://www.w3.org/2001/XMLSchema" xmlns:xs="http://www.w3.org/2001/XMLSchema" xmlns:p="http://schemas.microsoft.com/office/2006/metadata/properties" xmlns:ns2="141d9e5e-719d-4421-a596-881b87c8321a" targetNamespace="http://schemas.microsoft.com/office/2006/metadata/properties" ma:root="true" ma:fieldsID="afb4021c2fbac37a52854264dc72b852" ns2:_="">
    <xsd:import namespace="141d9e5e-719d-4421-a596-881b87c832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d9e5e-719d-4421-a596-881b87c83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3D4F2F-221A-42F5-92D6-72964FB8A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1d9e5e-719d-4421-a596-881b87c832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B780C-729A-42E7-B09B-03F2B72448D0}">
  <ds:schemaRefs>
    <ds:schemaRef ds:uri="http://schemas.microsoft.com/sharepoint/v3/contenttype/forms"/>
  </ds:schemaRefs>
</ds:datastoreItem>
</file>

<file path=customXml/itemProps3.xml><?xml version="1.0" encoding="utf-8"?>
<ds:datastoreItem xmlns:ds="http://schemas.openxmlformats.org/officeDocument/2006/customXml" ds:itemID="{0CFBB864-7935-4E23-893A-4E1FF240F0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26995</TotalTime>
  <Words>11882</Words>
  <Application>Microsoft Office PowerPoint</Application>
  <PresentationFormat>Widescreen</PresentationFormat>
  <Paragraphs>683</Paragraphs>
  <Slides>83</Slides>
  <Notes>82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83</vt:i4>
      </vt:variant>
    </vt:vector>
  </HeadingPairs>
  <TitlesOfParts>
    <vt:vector size="101" baseType="lpstr">
      <vt:lpstr>Avenir</vt:lpstr>
      <vt:lpstr>Georgia</vt:lpstr>
      <vt:lpstr>Noto Sans Symbols</vt:lpstr>
      <vt:lpstr>arial</vt:lpstr>
      <vt:lpstr>Cambria</vt:lpstr>
      <vt:lpstr>Open Sans</vt:lpstr>
      <vt:lpstr>arial</vt:lpstr>
      <vt:lpstr>Times New Roman</vt:lpstr>
      <vt:lpstr>Roboto</vt:lpstr>
      <vt:lpstr>Segoe UI</vt:lpstr>
      <vt:lpstr>Noto Sans</vt:lpstr>
      <vt:lpstr>Calibri</vt:lpstr>
      <vt:lpstr>Calluna</vt:lpstr>
      <vt:lpstr>Helvetica Neue</vt:lpstr>
      <vt:lpstr>Helvetica</vt:lpstr>
      <vt:lpstr>Radio-Canada</vt:lpstr>
      <vt:lpstr>Lato</vt:lpstr>
      <vt:lpstr>Office Theme</vt:lpstr>
      <vt:lpstr>Formation sur la santé des Autochtones</vt:lpstr>
      <vt:lpstr>Bienvenue!</vt:lpstr>
      <vt:lpstr>Remerciements</vt:lpstr>
      <vt:lpstr>Déclaration de conflit d'intérêts</vt:lpstr>
      <vt:lpstr>Les crédits de MDC</vt:lpstr>
      <vt:lpstr>Reconnaissance du territoire</vt:lpstr>
      <vt:lpstr>Mise en garde </vt:lpstr>
      <vt:lpstr>Autres considérations</vt:lpstr>
      <vt:lpstr>Activité brise-glace</vt:lpstr>
      <vt:lpstr>CanMEDS</vt:lpstr>
      <vt:lpstr>Objectifs d’apprentissage</vt:lpstr>
      <vt:lpstr>Aperçu</vt:lpstr>
      <vt:lpstr>Exercice : Déceler les préjugés et les stéréotypes</vt:lpstr>
      <vt:lpstr>Qui sont les peuples autochtones au Canada?</vt:lpstr>
      <vt:lpstr>Peuples autochtones au Canada</vt:lpstr>
      <vt:lpstr>Terminologie</vt:lpstr>
      <vt:lpstr>Principaux événements historiques</vt:lpstr>
      <vt:lpstr>PowerPoint Presentation</vt:lpstr>
      <vt:lpstr>Sondage</vt:lpstr>
      <vt:lpstr>Duncan Campbell Scott</vt:lpstr>
      <vt:lpstr>PowerPoint Presentation</vt:lpstr>
      <vt:lpstr>Territoire</vt:lpstr>
      <vt:lpstr>Territoire</vt:lpstr>
      <vt:lpstr>PowerPoint Presentation</vt:lpstr>
      <vt:lpstr>Vidéo</vt:lpstr>
      <vt:lpstr>Sondage</vt:lpstr>
      <vt:lpstr>Conflits territoriaux actuels</vt:lpstr>
      <vt:lpstr>Pensionnats</vt:lpstr>
      <vt:lpstr>PowerPoint Presentation</vt:lpstr>
      <vt:lpstr>Pensionnats</vt:lpstr>
      <vt:lpstr>Pensionnats</vt:lpstr>
      <vt:lpstr>Sondage</vt:lpstr>
      <vt:lpstr>Découverte de tombes non marquées</vt:lpstr>
      <vt:lpstr>PowerPoint Presentation</vt:lpstr>
      <vt:lpstr>Rafle des années soixante</vt:lpstr>
      <vt:lpstr>Rafle des années soixante</vt:lpstr>
      <vt:lpstr>Sondage</vt:lpstr>
      <vt:lpstr>Femmes et filles autochtones disparues et assassinées (FFADA)</vt:lpstr>
      <vt:lpstr>FFADA</vt:lpstr>
      <vt:lpstr>PowerPoint Presentation</vt:lpstr>
      <vt:lpstr>Discussion</vt:lpstr>
      <vt:lpstr>Méfiance envers le système de soins de santé</vt:lpstr>
      <vt:lpstr>PowerPoint Presentation</vt:lpstr>
      <vt:lpstr>Sondage</vt:lpstr>
      <vt:lpstr>Sondage</vt:lpstr>
      <vt:lpstr>PowerPoint Presentation</vt:lpstr>
      <vt:lpstr>Histoires vécues</vt:lpstr>
      <vt:lpstr>Discussion</vt:lpstr>
      <vt:lpstr>Inégalités en santé</vt:lpstr>
      <vt:lpstr>PowerPoint Presentation</vt:lpstr>
      <vt:lpstr>PowerPoint Presentation</vt:lpstr>
      <vt:lpstr>PowerPoint Presentation</vt:lpstr>
      <vt:lpstr>Soins adaptés à la culture et humilité culturelle</vt:lpstr>
      <vt:lpstr>Commission de vérité et réconciliation</vt:lpstr>
      <vt:lpstr>PowerPoint Presentation</vt:lpstr>
      <vt:lpstr>Vidéo</vt:lpstr>
      <vt:lpstr>Questions</vt:lpstr>
      <vt:lpstr>Compétence culturelle</vt:lpstr>
      <vt:lpstr>Sécurité culturelle et humilité culturelle</vt:lpstr>
      <vt:lpstr>Discussion</vt:lpstr>
      <vt:lpstr>Soins adaptés à la culture</vt:lpstr>
      <vt:lpstr>PowerPoint Presentation</vt:lpstr>
      <vt:lpstr>Ressources</vt:lpstr>
      <vt:lpstr>De dwa da dehs nye&gt;s</vt:lpstr>
      <vt:lpstr>PowerPoint Presentation</vt:lpstr>
      <vt:lpstr>Les soins tenant compte des traumatismes en médecine</vt:lpstr>
      <vt:lpstr>Mise en œuvre de soins tenant compte des traumatismes</vt:lpstr>
      <vt:lpstr>Activité en petits groupes : examen de cas</vt:lpstr>
      <vt:lpstr>Alliance active</vt:lpstr>
      <vt:lpstr>Discussion</vt:lpstr>
      <vt:lpstr>Alliance</vt:lpstr>
      <vt:lpstr>Le Modèle de la médaille</vt:lpstr>
      <vt:lpstr>Le Modèle de la médaille</vt:lpstr>
      <vt:lpstr>Pratiquer l’alliance critique</vt:lpstr>
      <vt:lpstr>Quelles implications cela a-t-il sur les inégalités en santé?</vt:lpstr>
      <vt:lpstr>Quelles implications cela a-t-il sur les inégalités en santé?</vt:lpstr>
      <vt:lpstr>Conclusion</vt:lpstr>
      <vt:lpstr>Des questions?</vt:lpstr>
      <vt:lpstr>Devoir</vt:lpstr>
      <vt:lpstr>Ressources recommandées</vt:lpstr>
      <vt:lpstr>Questionnaire d’évaluation</vt:lpstr>
      <vt:lpstr>Références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Health Education</dc:title>
  <dc:creator>Murphy, April</dc:creator>
  <cp:lastModifiedBy>Murphy, April</cp:lastModifiedBy>
  <cp:revision>47</cp:revision>
  <dcterms:created xsi:type="dcterms:W3CDTF">2022-09-16T15:50:06Z</dcterms:created>
  <dcterms:modified xsi:type="dcterms:W3CDTF">2023-12-05T20:50:20Z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0x010100557741117A108544B24ABA7BB7810712</vt:lpwstr>
  </property>
</Properties>
</file>